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4"/>
  </p:handoutMasterIdLst>
  <p:sldIdLst>
    <p:sldId id="256" r:id="rId2"/>
    <p:sldId id="282" r:id="rId3"/>
    <p:sldId id="283" r:id="rId4"/>
    <p:sldId id="284" r:id="rId5"/>
    <p:sldId id="285" r:id="rId6"/>
    <p:sldId id="286" r:id="rId7"/>
    <p:sldId id="287" r:id="rId8"/>
    <p:sldId id="291" r:id="rId9"/>
    <p:sldId id="290" r:id="rId10"/>
    <p:sldId id="292" r:id="rId11"/>
    <p:sldId id="293" r:id="rId12"/>
    <p:sldId id="294" r:id="rId13"/>
    <p:sldId id="295" r:id="rId14"/>
    <p:sldId id="296" r:id="rId15"/>
    <p:sldId id="297" r:id="rId16"/>
    <p:sldId id="298" r:id="rId17"/>
    <p:sldId id="299" r:id="rId18"/>
    <p:sldId id="300" r:id="rId19"/>
    <p:sldId id="301" r:id="rId20"/>
    <p:sldId id="302" r:id="rId21"/>
    <p:sldId id="306" r:id="rId22"/>
    <p:sldId id="25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0" d="100"/>
          <a:sy n="70" d="100"/>
        </p:scale>
        <p:origin x="-1088" y="-5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9EA0CB-3785-4656-B3FA-394C6EE2579B}" type="datetimeFigureOut">
              <a:rPr lang="en-US" smtClean="0"/>
              <a:t>10/22/2012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929EF4-4577-425E-8F8B-9E5259819010}" type="slidenum">
              <a:rPr lang="en-US" smtClean="0"/>
              <a:t>‹#›</a:t>
            </a:fld>
            <a:endParaRPr lang="en-US"/>
          </a:p>
        </p:txBody>
      </p:sp>
    </p:spTree>
    <p:extLst>
      <p:ext uri="{BB962C8B-B14F-4D97-AF65-F5344CB8AC3E}">
        <p14:creationId xmlns:p14="http://schemas.microsoft.com/office/powerpoint/2010/main" val="301495119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B50A1D-C108-4C50-BE51-0FDE2FC65A25}" type="datetimeFigureOut">
              <a:rPr lang="en-US" smtClean="0"/>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E41C5-7430-40CA-B2BF-C8F586D4E360}" type="slidenum">
              <a:rPr lang="en-US" smtClean="0"/>
              <a:t>‹#›</a:t>
            </a:fld>
            <a:endParaRPr lang="en-US"/>
          </a:p>
        </p:txBody>
      </p:sp>
    </p:spTree>
    <p:extLst>
      <p:ext uri="{BB962C8B-B14F-4D97-AF65-F5344CB8AC3E}">
        <p14:creationId xmlns:p14="http://schemas.microsoft.com/office/powerpoint/2010/main" val="3686532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B50A1D-C108-4C50-BE51-0FDE2FC65A25}" type="datetimeFigureOut">
              <a:rPr lang="en-US" smtClean="0"/>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E41C5-7430-40CA-B2BF-C8F586D4E360}" type="slidenum">
              <a:rPr lang="en-US" smtClean="0"/>
              <a:t>‹#›</a:t>
            </a:fld>
            <a:endParaRPr lang="en-US"/>
          </a:p>
        </p:txBody>
      </p:sp>
    </p:spTree>
    <p:extLst>
      <p:ext uri="{BB962C8B-B14F-4D97-AF65-F5344CB8AC3E}">
        <p14:creationId xmlns:p14="http://schemas.microsoft.com/office/powerpoint/2010/main" val="263260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B50A1D-C108-4C50-BE51-0FDE2FC65A25}" type="datetimeFigureOut">
              <a:rPr lang="en-US" smtClean="0"/>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E41C5-7430-40CA-B2BF-C8F586D4E360}" type="slidenum">
              <a:rPr lang="en-US" smtClean="0"/>
              <a:t>‹#›</a:t>
            </a:fld>
            <a:endParaRPr lang="en-US"/>
          </a:p>
        </p:txBody>
      </p:sp>
    </p:spTree>
    <p:extLst>
      <p:ext uri="{BB962C8B-B14F-4D97-AF65-F5344CB8AC3E}">
        <p14:creationId xmlns:p14="http://schemas.microsoft.com/office/powerpoint/2010/main" val="487193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B50A1D-C108-4C50-BE51-0FDE2FC65A25}" type="datetimeFigureOut">
              <a:rPr lang="en-US" smtClean="0"/>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E41C5-7430-40CA-B2BF-C8F586D4E360}" type="slidenum">
              <a:rPr lang="en-US" smtClean="0"/>
              <a:t>‹#›</a:t>
            </a:fld>
            <a:endParaRPr lang="en-US"/>
          </a:p>
        </p:txBody>
      </p:sp>
    </p:spTree>
    <p:extLst>
      <p:ext uri="{BB962C8B-B14F-4D97-AF65-F5344CB8AC3E}">
        <p14:creationId xmlns:p14="http://schemas.microsoft.com/office/powerpoint/2010/main" val="3733081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B50A1D-C108-4C50-BE51-0FDE2FC65A25}" type="datetimeFigureOut">
              <a:rPr lang="en-US" smtClean="0"/>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E41C5-7430-40CA-B2BF-C8F586D4E360}" type="slidenum">
              <a:rPr lang="en-US" smtClean="0"/>
              <a:t>‹#›</a:t>
            </a:fld>
            <a:endParaRPr lang="en-US"/>
          </a:p>
        </p:txBody>
      </p:sp>
    </p:spTree>
    <p:extLst>
      <p:ext uri="{BB962C8B-B14F-4D97-AF65-F5344CB8AC3E}">
        <p14:creationId xmlns:p14="http://schemas.microsoft.com/office/powerpoint/2010/main" val="249585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B50A1D-C108-4C50-BE51-0FDE2FC65A25}" type="datetimeFigureOut">
              <a:rPr lang="en-US" smtClean="0"/>
              <a:t>10/22/2012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4E41C5-7430-40CA-B2BF-C8F586D4E360}" type="slidenum">
              <a:rPr lang="en-US" smtClean="0"/>
              <a:t>‹#›</a:t>
            </a:fld>
            <a:endParaRPr lang="en-US"/>
          </a:p>
        </p:txBody>
      </p:sp>
    </p:spTree>
    <p:extLst>
      <p:ext uri="{BB962C8B-B14F-4D97-AF65-F5344CB8AC3E}">
        <p14:creationId xmlns:p14="http://schemas.microsoft.com/office/powerpoint/2010/main" val="2275390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B50A1D-C108-4C50-BE51-0FDE2FC65A25}" type="datetimeFigureOut">
              <a:rPr lang="en-US" smtClean="0"/>
              <a:t>10/22/2012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4E41C5-7430-40CA-B2BF-C8F586D4E360}" type="slidenum">
              <a:rPr lang="en-US" smtClean="0"/>
              <a:t>‹#›</a:t>
            </a:fld>
            <a:endParaRPr lang="en-US"/>
          </a:p>
        </p:txBody>
      </p:sp>
    </p:spTree>
    <p:extLst>
      <p:ext uri="{BB962C8B-B14F-4D97-AF65-F5344CB8AC3E}">
        <p14:creationId xmlns:p14="http://schemas.microsoft.com/office/powerpoint/2010/main" val="2909823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B50A1D-C108-4C50-BE51-0FDE2FC65A25}" type="datetimeFigureOut">
              <a:rPr lang="en-US" smtClean="0"/>
              <a:t>10/22/2012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4E41C5-7430-40CA-B2BF-C8F586D4E360}" type="slidenum">
              <a:rPr lang="en-US" smtClean="0"/>
              <a:t>‹#›</a:t>
            </a:fld>
            <a:endParaRPr lang="en-US"/>
          </a:p>
        </p:txBody>
      </p:sp>
    </p:spTree>
    <p:extLst>
      <p:ext uri="{BB962C8B-B14F-4D97-AF65-F5344CB8AC3E}">
        <p14:creationId xmlns:p14="http://schemas.microsoft.com/office/powerpoint/2010/main" val="3508533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B50A1D-C108-4C50-BE51-0FDE2FC65A25}" type="datetimeFigureOut">
              <a:rPr lang="en-US" smtClean="0"/>
              <a:t>10/22/2012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4E41C5-7430-40CA-B2BF-C8F586D4E360}" type="slidenum">
              <a:rPr lang="en-US" smtClean="0"/>
              <a:t>‹#›</a:t>
            </a:fld>
            <a:endParaRPr lang="en-US"/>
          </a:p>
        </p:txBody>
      </p:sp>
    </p:spTree>
    <p:extLst>
      <p:ext uri="{BB962C8B-B14F-4D97-AF65-F5344CB8AC3E}">
        <p14:creationId xmlns:p14="http://schemas.microsoft.com/office/powerpoint/2010/main" val="1167686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B50A1D-C108-4C50-BE51-0FDE2FC65A25}" type="datetimeFigureOut">
              <a:rPr lang="en-US" smtClean="0"/>
              <a:t>10/22/2012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4E41C5-7430-40CA-B2BF-C8F586D4E360}" type="slidenum">
              <a:rPr lang="en-US" smtClean="0"/>
              <a:t>‹#›</a:t>
            </a:fld>
            <a:endParaRPr lang="en-US"/>
          </a:p>
        </p:txBody>
      </p:sp>
    </p:spTree>
    <p:extLst>
      <p:ext uri="{BB962C8B-B14F-4D97-AF65-F5344CB8AC3E}">
        <p14:creationId xmlns:p14="http://schemas.microsoft.com/office/powerpoint/2010/main" val="331719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B50A1D-C108-4C50-BE51-0FDE2FC65A25}" type="datetimeFigureOut">
              <a:rPr lang="en-US" smtClean="0"/>
              <a:t>10/22/2012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4E41C5-7430-40CA-B2BF-C8F586D4E360}" type="slidenum">
              <a:rPr lang="en-US" smtClean="0"/>
              <a:t>‹#›</a:t>
            </a:fld>
            <a:endParaRPr lang="en-US"/>
          </a:p>
        </p:txBody>
      </p:sp>
    </p:spTree>
    <p:extLst>
      <p:ext uri="{BB962C8B-B14F-4D97-AF65-F5344CB8AC3E}">
        <p14:creationId xmlns:p14="http://schemas.microsoft.com/office/powerpoint/2010/main" val="1964687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50A1D-C108-4C50-BE51-0FDE2FC65A25}" type="datetimeFigureOut">
              <a:rPr lang="en-US" smtClean="0"/>
              <a:t>10/22/2012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E41C5-7430-40CA-B2BF-C8F586D4E360}" type="slidenum">
              <a:rPr lang="en-US" smtClean="0"/>
              <a:t>‹#›</a:t>
            </a:fld>
            <a:endParaRPr lang="en-US"/>
          </a:p>
        </p:txBody>
      </p:sp>
    </p:spTree>
    <p:extLst>
      <p:ext uri="{BB962C8B-B14F-4D97-AF65-F5344CB8AC3E}">
        <p14:creationId xmlns:p14="http://schemas.microsoft.com/office/powerpoint/2010/main" val="2519486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357" y="152400"/>
            <a:ext cx="5207643" cy="2308324"/>
          </a:xfrm>
          <a:prstGeom prst="rect">
            <a:avLst/>
          </a:prstGeom>
          <a:noFill/>
        </p:spPr>
        <p:txBody>
          <a:bodyPr wrap="none" rtlCol="0">
            <a:spAutoFit/>
          </a:bodyPr>
          <a:lstStyle/>
          <a:p>
            <a:r>
              <a:rPr lang="en-US" sz="7200" b="1" dirty="0" smtClean="0"/>
              <a:t>Out the Box: </a:t>
            </a:r>
          </a:p>
          <a:p>
            <a:r>
              <a:rPr lang="en-US" sz="7200" b="1" dirty="0" smtClean="0"/>
              <a:t>Malcolm X</a:t>
            </a:r>
            <a:endParaRPr lang="en-US" sz="7200" b="1" dirty="0"/>
          </a:p>
        </p:txBody>
      </p:sp>
      <p:pic>
        <p:nvPicPr>
          <p:cNvPr id="1026" name="Picture 2" descr="https://encrypted-tbn2.gstatic.com/images?q=tbn:ANd9GcRPClhqa7706v1_JKv-bedDl1JpsHvQsd1vyssJgO3Z6CaBjAO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743200"/>
            <a:ext cx="2558539"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SAJWzRcAJQFrGa6gt5H5BLaDOHgrz1TGBnwhAzvVgPF-OX-Ig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43200"/>
            <a:ext cx="252619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Qt3xcBnddVdvNZlkeJ9yqqhK-1wDtf_ltwAIrQAHexmj2oGJG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743200"/>
            <a:ext cx="2667000" cy="37676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Sni02iICxB1X3xsFVkzAdBNyrcP86Yv6pB6ElMJtallx78zi9R"/>
          <p:cNvPicPr>
            <a:picLocks noChangeAspect="1" noChangeArrowheads="1"/>
          </p:cNvPicPr>
          <p:nvPr/>
        </p:nvPicPr>
        <p:blipFill rotWithShape="1">
          <a:blip r:embed="rId5">
            <a:extLst>
              <a:ext uri="{28A0092B-C50C-407E-A947-70E740481C1C}">
                <a14:useLocalDpi xmlns:a14="http://schemas.microsoft.com/office/drawing/2010/main" val="0"/>
              </a:ext>
            </a:extLst>
          </a:blip>
          <a:srcRect l="28452" r="30724" b="5527"/>
          <a:stretch/>
        </p:blipFill>
        <p:spPr bwMode="auto">
          <a:xfrm>
            <a:off x="6934200" y="93048"/>
            <a:ext cx="1600200" cy="25976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0.gstatic.com/images?q=tbn:ANd9GcTc9jn7SuTVqOdBEGe1adW1VlJlO-sFJiQQq9GyCwvNEuU18ox1"/>
          <p:cNvPicPr>
            <a:picLocks noChangeAspect="1" noChangeArrowheads="1"/>
          </p:cNvPicPr>
          <p:nvPr/>
        </p:nvPicPr>
        <p:blipFill rotWithShape="1">
          <a:blip r:embed="rId6">
            <a:extLst>
              <a:ext uri="{28A0092B-C50C-407E-A947-70E740481C1C}">
                <a14:useLocalDpi xmlns:a14="http://schemas.microsoft.com/office/drawing/2010/main" val="0"/>
              </a:ext>
            </a:extLst>
          </a:blip>
          <a:srcRect l="17114" r="13061"/>
          <a:stretch/>
        </p:blipFill>
        <p:spPr bwMode="auto">
          <a:xfrm>
            <a:off x="5105037" y="76200"/>
            <a:ext cx="1738266" cy="261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88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l="25403" t="18750" r="20132" b="23438"/>
          <a:stretch>
            <a:fillRect/>
          </a:stretch>
        </p:blipFill>
        <p:spPr bwMode="auto">
          <a:xfrm>
            <a:off x="457200" y="1748913"/>
            <a:ext cx="8305800" cy="4956687"/>
          </a:xfrm>
          <a:prstGeom prst="rect">
            <a:avLst/>
          </a:prstGeom>
          <a:noFill/>
          <a:ln w="9525">
            <a:noFill/>
            <a:miter lim="800000"/>
            <a:headEnd/>
            <a:tailEnd/>
          </a:ln>
        </p:spPr>
      </p:pic>
      <p:sp>
        <p:nvSpPr>
          <p:cNvPr id="3" name="TextBox 2"/>
          <p:cNvSpPr txBox="1"/>
          <p:nvPr/>
        </p:nvSpPr>
        <p:spPr>
          <a:xfrm>
            <a:off x="304800" y="0"/>
            <a:ext cx="8451160" cy="1754326"/>
          </a:xfrm>
          <a:prstGeom prst="rect">
            <a:avLst/>
          </a:prstGeom>
          <a:noFill/>
        </p:spPr>
        <p:txBody>
          <a:bodyPr wrap="none" rtlCol="0">
            <a:spAutoFit/>
          </a:bodyPr>
          <a:lstStyle/>
          <a:p>
            <a:r>
              <a:rPr lang="en-US" sz="5400" b="1" dirty="0"/>
              <a:t> </a:t>
            </a:r>
            <a:r>
              <a:rPr lang="en-US" sz="5400" b="1" dirty="0" smtClean="0"/>
              <a:t>  The curriculum encoded in </a:t>
            </a:r>
          </a:p>
          <a:p>
            <a:r>
              <a:rPr lang="en-US" sz="5400" b="1" dirty="0" smtClean="0"/>
              <a:t>the speeches of Malcolm X</a:t>
            </a:r>
            <a:endParaRPr lang="en-US" sz="5400" b="1" dirty="0"/>
          </a:p>
        </p:txBody>
      </p:sp>
    </p:spTree>
    <p:extLst>
      <p:ext uri="{BB962C8B-B14F-4D97-AF65-F5344CB8AC3E}">
        <p14:creationId xmlns:p14="http://schemas.microsoft.com/office/powerpoint/2010/main" val="2998067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0" y="1066800"/>
            <a:ext cx="4876800" cy="3693319"/>
          </a:xfrm>
          <a:prstGeom prst="rect">
            <a:avLst/>
          </a:prstGeom>
        </p:spPr>
        <p:txBody>
          <a:bodyPr wrap="square">
            <a:spAutoFit/>
          </a:bodyPr>
          <a:lstStyle/>
          <a:p>
            <a:r>
              <a:rPr lang="en-US" dirty="0"/>
              <a:t>What you and I need to do is learn to forget our differences. When we come together, we don't come together as Baptists or Methodists. You don't catch hell 'cause you're a Baptist, and you don't catch hell 'cause you're a Methodist. You don't catch hell 'cause you're a Methodist or Baptist. You don't catch hell because you're a Democrat or a Republican. You don't catch hell because you're a Mason or an Elk. And you sure don't catch hell 'cause you're an American; 'cause if you was an American, you wouldn't catch no hell. You catch hell 'cause you're a black man. You catch hell, all of us catch hell, for the same reason</a:t>
            </a:r>
            <a:r>
              <a:rPr lang="en-US" dirty="0" smtClean="0"/>
              <a:t>.                       </a:t>
            </a:r>
            <a:endParaRPr lang="en-US" dirty="0"/>
          </a:p>
        </p:txBody>
      </p:sp>
      <p:sp>
        <p:nvSpPr>
          <p:cNvPr id="3" name="TextBox 2"/>
          <p:cNvSpPr txBox="1"/>
          <p:nvPr/>
        </p:nvSpPr>
        <p:spPr>
          <a:xfrm>
            <a:off x="228600" y="-76200"/>
            <a:ext cx="8466998" cy="1384995"/>
          </a:xfrm>
          <a:prstGeom prst="rect">
            <a:avLst/>
          </a:prstGeom>
          <a:noFill/>
        </p:spPr>
        <p:txBody>
          <a:bodyPr wrap="none" rtlCol="0">
            <a:spAutoFit/>
          </a:bodyPr>
          <a:lstStyle/>
          <a:p>
            <a:r>
              <a:rPr lang="en-US" sz="2400" b="1" dirty="0" smtClean="0"/>
              <a:t>Lesson 1: </a:t>
            </a:r>
          </a:p>
          <a:p>
            <a:r>
              <a:rPr lang="en-US" sz="6000" b="1" dirty="0" smtClean="0"/>
              <a:t>Unity</a:t>
            </a:r>
            <a:r>
              <a:rPr lang="en-US" sz="3600" b="1" dirty="0" smtClean="0"/>
              <a:t> is the foundation for our struggle </a:t>
            </a:r>
            <a:endParaRPr lang="en-US"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219200"/>
            <a:ext cx="3747477"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86200"/>
            <a:ext cx="3095532" cy="28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2315" y="4724400"/>
            <a:ext cx="2595485" cy="200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0390" y="4760119"/>
            <a:ext cx="2869239" cy="196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26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2362200"/>
            <a:ext cx="8991600" cy="4524315"/>
          </a:xfrm>
          <a:prstGeom prst="rect">
            <a:avLst/>
          </a:prstGeom>
        </p:spPr>
        <p:txBody>
          <a:bodyPr wrap="square">
            <a:spAutoFit/>
          </a:bodyPr>
          <a:lstStyle/>
          <a:p>
            <a:r>
              <a:rPr lang="en-US" b="1" dirty="0"/>
              <a:t>The white man knows what a revolution is. He knows that the black revolution is world-wide in scope and in nature. The black revolution is sweeping Asia, sweeping Africa, is rearing its head in Latin America. The Cuban Revolution -- that's a revolution. They overturned the system. Revolution is in Asia. Revolution is in Africa. And the white man is screaming because he sees revolution in Latin America. How do you think he'll react to you when you learn what a real revolution is? You don't know what a revolution is. If you did, you wouldn't use that word.</a:t>
            </a:r>
          </a:p>
          <a:p>
            <a:r>
              <a:rPr lang="en-US" b="1" dirty="0"/>
              <a:t>A revolution is bloody. Revolution is hostile. Revolution knows no compromise. Revolution overturns and destroys everything that gets in its way. And you, sitting around here like a knot on the wall, saying, "I'm going to love these folks no matter how much they hate me." No, you need a revolution. Whoever heard of a revolution where they lock arms, as Reverend </a:t>
            </a:r>
            <a:r>
              <a:rPr lang="en-US" b="1" dirty="0" err="1"/>
              <a:t>Cleage</a:t>
            </a:r>
            <a:r>
              <a:rPr lang="en-US" b="1" dirty="0"/>
              <a:t> was pointing out beautifully, singing "We Shall Overcome"? Just tell me. You don't do that in a revolution. You don't do any singing; you're too busy swinging. It's based on land. A revolutionary wants land so he can set up his own nation, an independent nation. These Negroes aren't asking for no nation. They're trying to crawl back on the plantation.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770" y="76200"/>
            <a:ext cx="326503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8150" y="76200"/>
            <a:ext cx="5078250" cy="2369880"/>
          </a:xfrm>
          <a:prstGeom prst="rect">
            <a:avLst/>
          </a:prstGeom>
          <a:noFill/>
        </p:spPr>
        <p:txBody>
          <a:bodyPr wrap="none" rtlCol="0">
            <a:spAutoFit/>
          </a:bodyPr>
          <a:lstStyle/>
          <a:p>
            <a:r>
              <a:rPr lang="en-US" sz="2400" b="1" dirty="0" smtClean="0"/>
              <a:t>Lesson 2:</a:t>
            </a:r>
          </a:p>
          <a:p>
            <a:r>
              <a:rPr lang="en-US" sz="4400" b="1" dirty="0" smtClean="0"/>
              <a:t>Our strategic focus </a:t>
            </a:r>
          </a:p>
          <a:p>
            <a:r>
              <a:rPr lang="en-US" sz="4400" b="1" dirty="0" smtClean="0"/>
              <a:t>is </a:t>
            </a:r>
            <a:r>
              <a:rPr lang="en-US" sz="8000" b="1" dirty="0" smtClean="0"/>
              <a:t>revolution</a:t>
            </a:r>
            <a:endParaRPr lang="en-US" sz="8000" dirty="0"/>
          </a:p>
        </p:txBody>
      </p:sp>
    </p:spTree>
    <p:extLst>
      <p:ext uri="{BB962C8B-B14F-4D97-AF65-F5344CB8AC3E}">
        <p14:creationId xmlns:p14="http://schemas.microsoft.com/office/powerpoint/2010/main" val="4137342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85" y="2209800"/>
            <a:ext cx="5189115" cy="38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7030" y="139840"/>
            <a:ext cx="1574547" cy="19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6984" y="-36969"/>
            <a:ext cx="6623416" cy="2246769"/>
          </a:xfrm>
          <a:prstGeom prst="rect">
            <a:avLst/>
          </a:prstGeom>
          <a:noFill/>
        </p:spPr>
        <p:txBody>
          <a:bodyPr wrap="none" rtlCol="0">
            <a:spAutoFit/>
          </a:bodyPr>
          <a:lstStyle/>
          <a:p>
            <a:r>
              <a:rPr lang="en-US" sz="2400" b="1" dirty="0" smtClean="0"/>
              <a:t>Lesson 3:</a:t>
            </a:r>
          </a:p>
          <a:p>
            <a:r>
              <a:rPr lang="en-US" sz="7200" b="1" dirty="0" smtClean="0"/>
              <a:t>Africa </a:t>
            </a:r>
            <a:r>
              <a:rPr lang="en-US" sz="4400" b="1" dirty="0" smtClean="0"/>
              <a:t>  </a:t>
            </a:r>
          </a:p>
          <a:p>
            <a:r>
              <a:rPr lang="en-US" sz="4400" b="1" dirty="0" smtClean="0"/>
              <a:t>the key to global revolution</a:t>
            </a:r>
            <a:endParaRPr lang="en-US" sz="4400" b="1" dirty="0"/>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925" y="2185828"/>
            <a:ext cx="3274211" cy="4443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 y="6248400"/>
            <a:ext cx="5619936" cy="369332"/>
          </a:xfrm>
          <a:prstGeom prst="rect">
            <a:avLst/>
          </a:prstGeom>
          <a:noFill/>
        </p:spPr>
        <p:txBody>
          <a:bodyPr wrap="none" rtlCol="0">
            <a:spAutoFit/>
          </a:bodyPr>
          <a:lstStyle/>
          <a:p>
            <a:r>
              <a:rPr lang="en-US" b="1" dirty="0" smtClean="0"/>
              <a:t>Malcolm taught us to reconnect with our African identity</a:t>
            </a:r>
            <a:endParaRPr lang="en-US" b="1" dirty="0"/>
          </a:p>
        </p:txBody>
      </p:sp>
    </p:spTree>
    <p:extLst>
      <p:ext uri="{BB962C8B-B14F-4D97-AF65-F5344CB8AC3E}">
        <p14:creationId xmlns:p14="http://schemas.microsoft.com/office/powerpoint/2010/main" val="9783759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4983224" cy="2677656"/>
          </a:xfrm>
          <a:prstGeom prst="rect">
            <a:avLst/>
          </a:prstGeom>
          <a:noFill/>
        </p:spPr>
        <p:txBody>
          <a:bodyPr wrap="none" rtlCol="0">
            <a:spAutoFit/>
          </a:bodyPr>
          <a:lstStyle/>
          <a:p>
            <a:r>
              <a:rPr lang="en-US" sz="2400" b="1" dirty="0" smtClean="0"/>
              <a:t>Lesson 4:</a:t>
            </a:r>
          </a:p>
          <a:p>
            <a:r>
              <a:rPr lang="en-US" sz="7200" b="1" dirty="0" smtClean="0"/>
              <a:t>Land</a:t>
            </a:r>
          </a:p>
          <a:p>
            <a:r>
              <a:rPr lang="en-US" sz="3600" b="1" dirty="0" smtClean="0"/>
              <a:t>Political economy is a </a:t>
            </a:r>
          </a:p>
          <a:p>
            <a:r>
              <a:rPr lang="en-US" sz="3600" b="1" dirty="0" smtClean="0"/>
              <a:t>required subject to study</a:t>
            </a:r>
            <a:endParaRPr lang="en-US" sz="3600" b="1"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526" y="381000"/>
            <a:ext cx="3877074"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38191" y="4876800"/>
            <a:ext cx="3553409" cy="646331"/>
          </a:xfrm>
          <a:prstGeom prst="rect">
            <a:avLst/>
          </a:prstGeom>
          <a:noFill/>
        </p:spPr>
        <p:txBody>
          <a:bodyPr wrap="none" rtlCol="0">
            <a:spAutoFit/>
          </a:bodyPr>
          <a:lstStyle/>
          <a:p>
            <a:r>
              <a:rPr lang="en-US" dirty="0" smtClean="0"/>
              <a:t>European land grab in Africa during </a:t>
            </a:r>
          </a:p>
          <a:p>
            <a:r>
              <a:rPr lang="en-US" dirty="0" smtClean="0"/>
              <a:t>the Berlin conference of 1884-85</a:t>
            </a:r>
            <a:endParaRPr lang="en-US"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46" t="15592" r="13342" b="5532"/>
          <a:stretch/>
        </p:blipFill>
        <p:spPr bwMode="auto">
          <a:xfrm>
            <a:off x="12229" y="2743200"/>
            <a:ext cx="497099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6019800"/>
            <a:ext cx="4667688" cy="646331"/>
          </a:xfrm>
          <a:prstGeom prst="rect">
            <a:avLst/>
          </a:prstGeom>
          <a:noFill/>
        </p:spPr>
        <p:txBody>
          <a:bodyPr wrap="none" rtlCol="0">
            <a:spAutoFit/>
          </a:bodyPr>
          <a:lstStyle/>
          <a:p>
            <a:r>
              <a:rPr lang="en-US" b="1" dirty="0" smtClean="0"/>
              <a:t>Production forces: land, labor and capital</a:t>
            </a:r>
          </a:p>
          <a:p>
            <a:r>
              <a:rPr lang="en-US" b="1" dirty="0" smtClean="0"/>
              <a:t>Production relations: Who works?  Who owns?</a:t>
            </a:r>
            <a:endParaRPr lang="en-US" b="1" dirty="0"/>
          </a:p>
        </p:txBody>
      </p:sp>
      <p:sp>
        <p:nvSpPr>
          <p:cNvPr id="5" name="TextBox 4"/>
          <p:cNvSpPr txBox="1"/>
          <p:nvPr/>
        </p:nvSpPr>
        <p:spPr>
          <a:xfrm>
            <a:off x="5410200" y="5715000"/>
            <a:ext cx="3492623" cy="1015663"/>
          </a:xfrm>
          <a:prstGeom prst="rect">
            <a:avLst/>
          </a:prstGeom>
          <a:noFill/>
        </p:spPr>
        <p:txBody>
          <a:bodyPr wrap="none" rtlCol="0">
            <a:spAutoFit/>
          </a:bodyPr>
          <a:lstStyle/>
          <a:p>
            <a:r>
              <a:rPr lang="en-US" sz="6000" b="1" dirty="0" smtClean="0"/>
              <a:t>1% </a:t>
            </a:r>
            <a:r>
              <a:rPr lang="en-US" sz="6000" b="1" dirty="0" err="1" smtClean="0"/>
              <a:t>vs</a:t>
            </a:r>
            <a:r>
              <a:rPr lang="en-US" sz="6000" b="1" dirty="0" smtClean="0"/>
              <a:t> 99%</a:t>
            </a:r>
            <a:endParaRPr lang="en-US" sz="6000" b="1" dirty="0"/>
          </a:p>
        </p:txBody>
      </p:sp>
    </p:spTree>
    <p:extLst>
      <p:ext uri="{BB962C8B-B14F-4D97-AF65-F5344CB8AC3E}">
        <p14:creationId xmlns:p14="http://schemas.microsoft.com/office/powerpoint/2010/main" val="2340365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81000"/>
            <a:ext cx="7750583" cy="2215991"/>
          </a:xfrm>
          <a:prstGeom prst="rect">
            <a:avLst/>
          </a:prstGeom>
          <a:noFill/>
        </p:spPr>
        <p:txBody>
          <a:bodyPr wrap="none" rtlCol="0">
            <a:spAutoFit/>
          </a:bodyPr>
          <a:lstStyle/>
          <a:p>
            <a:r>
              <a:rPr lang="en-US" sz="2400" b="1" dirty="0" smtClean="0"/>
              <a:t>Lesson 5:</a:t>
            </a:r>
          </a:p>
          <a:p>
            <a:r>
              <a:rPr lang="en-US" sz="6600" b="1" dirty="0"/>
              <a:t>H</a:t>
            </a:r>
            <a:r>
              <a:rPr lang="en-US" sz="6600" b="1" dirty="0" smtClean="0"/>
              <a:t>istory</a:t>
            </a:r>
            <a:r>
              <a:rPr lang="en-US" sz="4800" b="1" dirty="0" smtClean="0"/>
              <a:t> is key to our study, </a:t>
            </a:r>
          </a:p>
          <a:p>
            <a:r>
              <a:rPr lang="en-US" sz="4800" b="1" dirty="0" smtClean="0"/>
              <a:t>the </a:t>
            </a:r>
            <a:r>
              <a:rPr lang="en-US" sz="4800" b="1" dirty="0" smtClean="0"/>
              <a:t>history of revolution </a:t>
            </a:r>
            <a:endParaRPr lang="en-US" sz="4800" b="1" dirty="0"/>
          </a:p>
        </p:txBody>
      </p:sp>
      <p:sp>
        <p:nvSpPr>
          <p:cNvPr id="3" name="Rectangle 2"/>
          <p:cNvSpPr/>
          <p:nvPr/>
        </p:nvSpPr>
        <p:spPr>
          <a:xfrm>
            <a:off x="0" y="2971800"/>
            <a:ext cx="9525000" cy="3539430"/>
          </a:xfrm>
          <a:prstGeom prst="rect">
            <a:avLst/>
          </a:prstGeom>
        </p:spPr>
        <p:txBody>
          <a:bodyPr wrap="square">
            <a:spAutoFit/>
          </a:bodyPr>
          <a:lstStyle/>
          <a:p>
            <a:r>
              <a:rPr lang="en-US" sz="3200" b="1" dirty="0"/>
              <a:t>1.      American Revolution </a:t>
            </a:r>
            <a:r>
              <a:rPr lang="en-US" sz="3200" b="1" dirty="0" smtClean="0"/>
              <a:t>	1776 </a:t>
            </a:r>
            <a:r>
              <a:rPr lang="en-US" sz="3200" b="1" dirty="0"/>
              <a:t>- </a:t>
            </a:r>
            <a:r>
              <a:rPr lang="en-US" sz="3200" b="1" dirty="0" smtClean="0"/>
              <a:t>capitalism</a:t>
            </a:r>
            <a:endParaRPr lang="en-US" sz="3200" b="1" dirty="0"/>
          </a:p>
          <a:p>
            <a:r>
              <a:rPr lang="en-US" sz="3200" b="1" dirty="0"/>
              <a:t>2.      French Revolution </a:t>
            </a:r>
            <a:r>
              <a:rPr lang="en-US" sz="3200" b="1" dirty="0" smtClean="0"/>
              <a:t>	1789 </a:t>
            </a:r>
            <a:r>
              <a:rPr lang="en-US" sz="3200" b="1" dirty="0"/>
              <a:t>- </a:t>
            </a:r>
            <a:r>
              <a:rPr lang="en-US" sz="3200" b="1" dirty="0" smtClean="0"/>
              <a:t>capitalism</a:t>
            </a:r>
            <a:endParaRPr lang="en-US" sz="3200" b="1" dirty="0"/>
          </a:p>
          <a:p>
            <a:r>
              <a:rPr lang="en-US" sz="3200" b="1" dirty="0"/>
              <a:t>3.      Russian Revolution </a:t>
            </a:r>
            <a:r>
              <a:rPr lang="en-US" sz="3200" b="1" dirty="0" smtClean="0"/>
              <a:t>	1917 </a:t>
            </a:r>
            <a:r>
              <a:rPr lang="en-US" sz="3200" b="1" dirty="0"/>
              <a:t>- </a:t>
            </a:r>
            <a:r>
              <a:rPr lang="en-US" sz="3200" b="1" dirty="0" smtClean="0"/>
              <a:t>socialism</a:t>
            </a:r>
            <a:endParaRPr lang="en-US" sz="3200" b="1" dirty="0"/>
          </a:p>
          <a:p>
            <a:r>
              <a:rPr lang="en-US" sz="3200" b="1" dirty="0"/>
              <a:t>4.      Chinese Revolution </a:t>
            </a:r>
            <a:r>
              <a:rPr lang="en-US" sz="3200" b="1" dirty="0" smtClean="0"/>
              <a:t>	1949 </a:t>
            </a:r>
            <a:r>
              <a:rPr lang="en-US" sz="3200" b="1" dirty="0"/>
              <a:t>- </a:t>
            </a:r>
            <a:r>
              <a:rPr lang="en-US" sz="3200" b="1" dirty="0" smtClean="0"/>
              <a:t>socialism</a:t>
            </a:r>
            <a:endParaRPr lang="en-US" sz="3200" b="1" dirty="0"/>
          </a:p>
          <a:p>
            <a:r>
              <a:rPr lang="en-US" sz="3200" b="1" dirty="0"/>
              <a:t>5.      Cuban Revolution </a:t>
            </a:r>
            <a:r>
              <a:rPr lang="en-US" sz="3200" b="1" dirty="0" smtClean="0"/>
              <a:t>	1959 </a:t>
            </a:r>
            <a:r>
              <a:rPr lang="en-US" sz="3200" b="1" dirty="0"/>
              <a:t>- </a:t>
            </a:r>
            <a:r>
              <a:rPr lang="en-US" sz="3200" b="1" dirty="0" smtClean="0"/>
              <a:t>socialism</a:t>
            </a:r>
            <a:endParaRPr lang="en-US" sz="3200" b="1" dirty="0"/>
          </a:p>
          <a:p>
            <a:r>
              <a:rPr lang="en-US" sz="3200" b="1" dirty="0"/>
              <a:t>6.      Algerian Revolution </a:t>
            </a:r>
            <a:r>
              <a:rPr lang="en-US" sz="3200" b="1" dirty="0" smtClean="0"/>
              <a:t>	1962 </a:t>
            </a:r>
            <a:r>
              <a:rPr lang="en-US" sz="3200" b="1" dirty="0"/>
              <a:t>- </a:t>
            </a:r>
            <a:r>
              <a:rPr lang="en-US" sz="3200" b="1" dirty="0" smtClean="0"/>
              <a:t>national </a:t>
            </a:r>
            <a:r>
              <a:rPr lang="en-US" sz="3200" b="1" dirty="0"/>
              <a:t>liberation</a:t>
            </a:r>
          </a:p>
          <a:p>
            <a:r>
              <a:rPr lang="en-US" sz="3200" b="1" dirty="0"/>
              <a:t>7.      Kenyan Revolution </a:t>
            </a:r>
            <a:r>
              <a:rPr lang="en-US" sz="3200" b="1" dirty="0" smtClean="0"/>
              <a:t>	1963 </a:t>
            </a:r>
            <a:r>
              <a:rPr lang="en-US" sz="3200" b="1" dirty="0"/>
              <a:t>- national liberation</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00" y="1752600"/>
            <a:ext cx="1104900" cy="139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40043" y="1504890"/>
            <a:ext cx="1313180" cy="400110"/>
          </a:xfrm>
          <a:prstGeom prst="rect">
            <a:avLst/>
          </a:prstGeom>
          <a:noFill/>
        </p:spPr>
        <p:txBody>
          <a:bodyPr wrap="none" rtlCol="0">
            <a:spAutoFit/>
          </a:bodyPr>
          <a:lstStyle/>
          <a:p>
            <a:r>
              <a:rPr lang="en-US" sz="2000" b="1" dirty="0" smtClean="0"/>
              <a:t>Bloodshed</a:t>
            </a:r>
            <a:endParaRPr lang="en-US" sz="2000" b="1" dirty="0"/>
          </a:p>
        </p:txBody>
      </p:sp>
      <p:pic>
        <p:nvPicPr>
          <p:cNvPr id="2050" name="Picture 2" descr="https://encrypted-tbn2.gstatic.com/images?q=tbn:ANd9GcQsq9x6lFvcmFLLagon0NTtR-PSssizorND98PsuItagbYSvBai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853" y="294513"/>
            <a:ext cx="1771347" cy="11532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3.gstatic.com/images?q=tbn:ANd9GcR3KtBvgQB5ZOr99XJ7xHTAXA-YDVUWHJYgkfgp1cNDuxyw1D6zSg"/>
          <p:cNvPicPr>
            <a:picLocks noChangeAspect="1" noChangeArrowheads="1"/>
          </p:cNvPicPr>
          <p:nvPr/>
        </p:nvPicPr>
        <p:blipFill rotWithShape="1">
          <a:blip r:embed="rId4">
            <a:extLst>
              <a:ext uri="{28A0092B-C50C-407E-A947-70E740481C1C}">
                <a14:useLocalDpi xmlns:a14="http://schemas.microsoft.com/office/drawing/2010/main" val="0"/>
              </a:ext>
            </a:extLst>
          </a:blip>
          <a:srcRect l="12026" r="21565"/>
          <a:stretch/>
        </p:blipFill>
        <p:spPr bwMode="auto">
          <a:xfrm>
            <a:off x="7543800" y="3297174"/>
            <a:ext cx="1540534" cy="21892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3.gstatic.com/images?q=tbn:ANd9GcS7cYUGqglWJ9KC8OsUnWZoEu1nvZCYrVfEA0LDrD2h5Nu_d05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904999"/>
            <a:ext cx="1066800" cy="106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20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457"/>
            <a:ext cx="8830238" cy="2400657"/>
          </a:xfrm>
          <a:prstGeom prst="rect">
            <a:avLst/>
          </a:prstGeom>
          <a:noFill/>
        </p:spPr>
        <p:txBody>
          <a:bodyPr wrap="none" rtlCol="0">
            <a:spAutoFit/>
          </a:bodyPr>
          <a:lstStyle/>
          <a:p>
            <a:r>
              <a:rPr lang="en-US" sz="2400" b="1" dirty="0" smtClean="0"/>
              <a:t>Lesson 6:</a:t>
            </a:r>
          </a:p>
          <a:p>
            <a:r>
              <a:rPr lang="en-US" sz="7200" b="1" dirty="0"/>
              <a:t>C</a:t>
            </a:r>
            <a:r>
              <a:rPr lang="en-US" sz="7200" b="1" dirty="0" smtClean="0"/>
              <a:t>lass analysis </a:t>
            </a:r>
            <a:r>
              <a:rPr lang="en-US" sz="5400" b="1" dirty="0" smtClean="0"/>
              <a:t>is essential </a:t>
            </a:r>
          </a:p>
          <a:p>
            <a:r>
              <a:rPr lang="en-US" sz="5400" b="1" dirty="0" smtClean="0"/>
              <a:t>to tell friends from enemies</a:t>
            </a:r>
            <a:endParaRPr lang="en-US" sz="5400" b="1" dirty="0"/>
          </a:p>
        </p:txBody>
      </p:sp>
      <p:sp>
        <p:nvSpPr>
          <p:cNvPr id="4" name="Rectangle 3"/>
          <p:cNvSpPr/>
          <p:nvPr/>
        </p:nvSpPr>
        <p:spPr>
          <a:xfrm>
            <a:off x="533400" y="2145268"/>
            <a:ext cx="8229600" cy="369332"/>
          </a:xfrm>
          <a:prstGeom prst="rect">
            <a:avLst/>
          </a:prstGeom>
        </p:spPr>
        <p:txBody>
          <a:bodyPr wrap="square">
            <a:spAutoFit/>
          </a:bodyPr>
          <a:lstStyle/>
          <a:p>
            <a:r>
              <a:rPr lang="en-US" dirty="0" smtClean="0"/>
              <a:t>“There were </a:t>
            </a:r>
            <a:r>
              <a:rPr lang="en-US" dirty="0"/>
              <a:t>two kinds of slaves. There was the house Negro and the field Negro</a:t>
            </a:r>
            <a:r>
              <a:rPr lang="en-US" dirty="0" smtClean="0"/>
              <a:t>.”</a:t>
            </a:r>
            <a:endParaRPr lang="en-US" dirty="0"/>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579132"/>
            <a:ext cx="4419600" cy="409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s://encrypted-tbn3.gstatic.com/images?q=tbn:ANd9GcR954-WAhN31n81fV-YjG1KAX7VzTi8cxfXaW_KqgV7VeE-Rhkd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79132"/>
            <a:ext cx="2819400" cy="429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774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4" y="150137"/>
            <a:ext cx="5889626" cy="2154436"/>
          </a:xfrm>
          <a:prstGeom prst="rect">
            <a:avLst/>
          </a:prstGeom>
          <a:noFill/>
        </p:spPr>
        <p:txBody>
          <a:bodyPr wrap="none" rtlCol="0">
            <a:spAutoFit/>
          </a:bodyPr>
          <a:lstStyle/>
          <a:p>
            <a:r>
              <a:rPr lang="en-US" sz="2400" b="1" dirty="0" smtClean="0"/>
              <a:t>Lesson 7:</a:t>
            </a:r>
          </a:p>
          <a:p>
            <a:r>
              <a:rPr lang="en-US" sz="6600" b="1" dirty="0" smtClean="0"/>
              <a:t>Strategy/tactics </a:t>
            </a:r>
          </a:p>
          <a:p>
            <a:r>
              <a:rPr lang="en-US" sz="4400" b="1" dirty="0" smtClean="0"/>
              <a:t>Ballots and Bullets</a:t>
            </a:r>
            <a:endParaRPr lang="en-US" sz="4400" b="1" dirty="0"/>
          </a:p>
        </p:txBody>
      </p:sp>
      <p:sp>
        <p:nvSpPr>
          <p:cNvPr id="3" name="Rectangle 2"/>
          <p:cNvSpPr/>
          <p:nvPr/>
        </p:nvSpPr>
        <p:spPr>
          <a:xfrm>
            <a:off x="76200" y="2582882"/>
            <a:ext cx="3657600" cy="3970318"/>
          </a:xfrm>
          <a:prstGeom prst="rect">
            <a:avLst/>
          </a:prstGeom>
        </p:spPr>
        <p:txBody>
          <a:bodyPr wrap="square">
            <a:spAutoFit/>
          </a:bodyPr>
          <a:lstStyle/>
          <a:p>
            <a:r>
              <a:rPr lang="en-US" dirty="0"/>
              <a:t>The political philosophy of black nationalism means that the black man should control the politics and the politicians in his own community; no more. The black man in the black community has to be re-educated into the science of politics so he will know what politics is supposed to bring him in return. Don't be throwing out any ballots. A ballot is like a bullet. You don't throw your ballots until you see a target, and if that target is not within your reach, keep your ballot in your pocket. </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488" y="2514600"/>
            <a:ext cx="51338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7570" y="210027"/>
            <a:ext cx="1535100" cy="222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10027"/>
            <a:ext cx="1873652" cy="222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0" y="6400800"/>
            <a:ext cx="5271315" cy="369332"/>
          </a:xfrm>
          <a:prstGeom prst="rect">
            <a:avLst/>
          </a:prstGeom>
          <a:noFill/>
        </p:spPr>
        <p:txBody>
          <a:bodyPr wrap="none" rtlCol="0">
            <a:spAutoFit/>
          </a:bodyPr>
          <a:lstStyle/>
          <a:p>
            <a:r>
              <a:rPr lang="en-US" dirty="0" smtClean="0"/>
              <a:t>Malcolm X meeting with politicians in NY state capitol.</a:t>
            </a:r>
            <a:endParaRPr lang="en-US" dirty="0"/>
          </a:p>
        </p:txBody>
      </p:sp>
    </p:spTree>
    <p:extLst>
      <p:ext uri="{BB962C8B-B14F-4D97-AF65-F5344CB8AC3E}">
        <p14:creationId xmlns:p14="http://schemas.microsoft.com/office/powerpoint/2010/main" val="991704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8690905" cy="1477328"/>
          </a:xfrm>
          <a:prstGeom prst="rect">
            <a:avLst/>
          </a:prstGeom>
          <a:noFill/>
        </p:spPr>
        <p:txBody>
          <a:bodyPr wrap="none" rtlCol="0">
            <a:spAutoFit/>
          </a:bodyPr>
          <a:lstStyle/>
          <a:p>
            <a:r>
              <a:rPr lang="en-US" sz="2400" b="1" dirty="0" smtClean="0"/>
              <a:t>Lesson 8:</a:t>
            </a:r>
          </a:p>
          <a:p>
            <a:r>
              <a:rPr lang="en-US" sz="6600" b="1" dirty="0" smtClean="0"/>
              <a:t>Capitalism</a:t>
            </a:r>
            <a:r>
              <a:rPr lang="en-US" sz="4000" b="1" dirty="0" smtClean="0"/>
              <a:t> is not a viable system</a:t>
            </a:r>
            <a:r>
              <a:rPr lang="en-US" dirty="0" smtClean="0"/>
              <a:t>.</a:t>
            </a:r>
            <a:endParaRPr lang="en-US" dirty="0"/>
          </a:p>
        </p:txBody>
      </p:sp>
      <p:sp>
        <p:nvSpPr>
          <p:cNvPr id="3" name="TextBox 2"/>
          <p:cNvSpPr txBox="1"/>
          <p:nvPr/>
        </p:nvSpPr>
        <p:spPr>
          <a:xfrm>
            <a:off x="228600" y="1752600"/>
            <a:ext cx="4495800" cy="4893647"/>
          </a:xfrm>
          <a:prstGeom prst="rect">
            <a:avLst/>
          </a:prstGeom>
          <a:noFill/>
        </p:spPr>
        <p:txBody>
          <a:bodyPr wrap="square" rtlCol="0">
            <a:spAutoFit/>
          </a:bodyPr>
          <a:lstStyle/>
          <a:p>
            <a:r>
              <a:rPr lang="en-US" sz="2400" b="1" dirty="0" smtClean="0"/>
              <a:t>It is impossible for capitalism to survive, primarily because the system of capitalism needs some blood to suck.  Capitalism used to be a like the eagle, but now it is more like a vulture…As the nations of the world free themselves.  Then capitalism has less victims, less to suck, and it becomes weaker and weaker.  It is only a matter of time in my opinion before it will collapse completely.</a:t>
            </a:r>
            <a:endParaRPr lang="en-US" sz="2400" b="1"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644" y="1371600"/>
            <a:ext cx="3967156" cy="332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422" y="4714875"/>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7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9063700" cy="1384995"/>
          </a:xfrm>
          <a:prstGeom prst="rect">
            <a:avLst/>
          </a:prstGeom>
          <a:noFill/>
        </p:spPr>
        <p:txBody>
          <a:bodyPr wrap="none" rtlCol="0">
            <a:spAutoFit/>
          </a:bodyPr>
          <a:lstStyle/>
          <a:p>
            <a:r>
              <a:rPr lang="en-US" sz="2400" b="1" dirty="0" smtClean="0"/>
              <a:t>Lesson 9:</a:t>
            </a:r>
          </a:p>
          <a:p>
            <a:r>
              <a:rPr lang="en-US" sz="6000" b="1" dirty="0" smtClean="0"/>
              <a:t>Women</a:t>
            </a:r>
            <a:r>
              <a:rPr lang="en-US" sz="4400" b="1" dirty="0" smtClean="0"/>
              <a:t> must be have full equality!</a:t>
            </a:r>
            <a:endParaRPr lang="en-US" sz="4400" b="1" dirty="0"/>
          </a:p>
        </p:txBody>
      </p:sp>
      <p:sp>
        <p:nvSpPr>
          <p:cNvPr id="3" name="TextBox 2"/>
          <p:cNvSpPr txBox="1"/>
          <p:nvPr/>
        </p:nvSpPr>
        <p:spPr>
          <a:xfrm>
            <a:off x="91291" y="1600200"/>
            <a:ext cx="3718709" cy="4524315"/>
          </a:xfrm>
          <a:prstGeom prst="rect">
            <a:avLst/>
          </a:prstGeom>
          <a:noFill/>
        </p:spPr>
        <p:txBody>
          <a:bodyPr wrap="square" rtlCol="0">
            <a:spAutoFit/>
          </a:bodyPr>
          <a:lstStyle/>
          <a:p>
            <a:r>
              <a:rPr lang="en-US" sz="2400" b="1" dirty="0" smtClean="0"/>
              <a:t>One thing I noticed in both the Middle East and Africa, in every country that was progressive, the women were progressive.  In every country that was underdeveloped and backward, it was the same degree that the women were underdeveloped, or undeveloped and backward.</a:t>
            </a:r>
            <a:endParaRPr lang="en-US" sz="2400"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371600"/>
            <a:ext cx="4495800" cy="498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86200" y="6400800"/>
            <a:ext cx="4533421" cy="369332"/>
          </a:xfrm>
          <a:prstGeom prst="rect">
            <a:avLst/>
          </a:prstGeom>
          <a:noFill/>
        </p:spPr>
        <p:txBody>
          <a:bodyPr wrap="none" rtlCol="0">
            <a:spAutoFit/>
          </a:bodyPr>
          <a:lstStyle/>
          <a:p>
            <a:r>
              <a:rPr lang="en-US" dirty="0" smtClean="0"/>
              <a:t>Betty </a:t>
            </a:r>
            <a:r>
              <a:rPr lang="en-US" dirty="0" err="1" smtClean="0"/>
              <a:t>Shabazz</a:t>
            </a:r>
            <a:r>
              <a:rPr lang="en-US" dirty="0" smtClean="0"/>
              <a:t>, Coretta Scott King, </a:t>
            </a:r>
            <a:r>
              <a:rPr lang="en-US" dirty="0" err="1" smtClean="0"/>
              <a:t>Myrlie</a:t>
            </a:r>
            <a:r>
              <a:rPr lang="en-US" dirty="0" smtClean="0"/>
              <a:t> Evers</a:t>
            </a:r>
            <a:endParaRPr lang="en-US" dirty="0"/>
          </a:p>
        </p:txBody>
      </p:sp>
    </p:spTree>
    <p:extLst>
      <p:ext uri="{BB962C8B-B14F-4D97-AF65-F5344CB8AC3E}">
        <p14:creationId xmlns:p14="http://schemas.microsoft.com/office/powerpoint/2010/main" val="1894465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730070"/>
            <a:ext cx="1993462" cy="297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737984"/>
            <a:ext cx="1892299" cy="2942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657600"/>
            <a:ext cx="1981200" cy="311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3467" y="3717924"/>
            <a:ext cx="1932133" cy="306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5098" y="20097"/>
            <a:ext cx="2212702" cy="333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5"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7980" y="69850"/>
            <a:ext cx="2180020"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6" name="Picture 1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8921"/>
          <a:stretch/>
        </p:blipFill>
        <p:spPr bwMode="auto">
          <a:xfrm>
            <a:off x="2483667" y="228600"/>
            <a:ext cx="2164533" cy="334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7"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180" y="95250"/>
            <a:ext cx="2482420"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715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86" y="0"/>
            <a:ext cx="9530686" cy="1415772"/>
          </a:xfrm>
          <a:prstGeom prst="rect">
            <a:avLst/>
          </a:prstGeom>
          <a:noFill/>
        </p:spPr>
        <p:txBody>
          <a:bodyPr wrap="none" rtlCol="0">
            <a:spAutoFit/>
          </a:bodyPr>
          <a:lstStyle/>
          <a:p>
            <a:r>
              <a:rPr lang="en-US" sz="2400" b="1" dirty="0" smtClean="0"/>
              <a:t>Lesson 10:</a:t>
            </a:r>
          </a:p>
          <a:p>
            <a:r>
              <a:rPr lang="en-US" sz="6000" b="1" dirty="0" smtClean="0"/>
              <a:t>White people </a:t>
            </a:r>
            <a:r>
              <a:rPr lang="en-US" sz="4000" b="1" dirty="0" smtClean="0"/>
              <a:t>need to straighten up </a:t>
            </a:r>
            <a:endParaRPr lang="en-US" sz="4000" b="1" dirty="0"/>
          </a:p>
        </p:txBody>
      </p:sp>
      <p:sp>
        <p:nvSpPr>
          <p:cNvPr id="3" name="TextBox 2"/>
          <p:cNvSpPr txBox="1"/>
          <p:nvPr/>
        </p:nvSpPr>
        <p:spPr>
          <a:xfrm>
            <a:off x="76200" y="1295400"/>
            <a:ext cx="2819400" cy="5355312"/>
          </a:xfrm>
          <a:prstGeom prst="rect">
            <a:avLst/>
          </a:prstGeom>
          <a:noFill/>
        </p:spPr>
        <p:txBody>
          <a:bodyPr wrap="square" rtlCol="0">
            <a:spAutoFit/>
          </a:bodyPr>
          <a:lstStyle/>
          <a:p>
            <a:r>
              <a:rPr lang="en-US" b="1" dirty="0" smtClean="0"/>
              <a:t>I’m not a racist.  I don’t judge a man because of his color.  I get suspicious of a lot of them (Whites) and cautious around a lot of them – from experience.  Not because of their color, but because of what experience has taught me concerning their overall behavior toward us…We are against them because of what they do to us and because of what they do to others.  All they have to do to get our good will is to show their good will and stop doing all those dirty things to our people.</a:t>
            </a:r>
            <a:endParaRPr lang="en-US" b="1" dirty="0"/>
          </a:p>
        </p:txBody>
      </p:sp>
      <p:pic>
        <p:nvPicPr>
          <p:cNvPr id="5" name="Picture 1"/>
          <p:cNvPicPr>
            <a:picLocks noChangeAspect="1" noChangeArrowheads="1"/>
          </p:cNvPicPr>
          <p:nvPr/>
        </p:nvPicPr>
        <p:blipFill>
          <a:blip r:embed="rId2" cstate="print"/>
          <a:srcRect/>
          <a:stretch>
            <a:fillRect/>
          </a:stretch>
        </p:blipFill>
        <p:spPr bwMode="auto">
          <a:xfrm>
            <a:off x="2895600" y="1732717"/>
            <a:ext cx="2560320" cy="48006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5562600" y="1600200"/>
            <a:ext cx="3472002" cy="4805881"/>
          </a:xfrm>
          <a:prstGeom prst="rect">
            <a:avLst/>
          </a:prstGeom>
          <a:noFill/>
          <a:ln w="9525">
            <a:noFill/>
            <a:miter lim="800000"/>
            <a:headEnd/>
            <a:tailEnd/>
          </a:ln>
        </p:spPr>
      </p:pic>
      <p:sp>
        <p:nvSpPr>
          <p:cNvPr id="4" name="TextBox 3"/>
          <p:cNvSpPr txBox="1"/>
          <p:nvPr/>
        </p:nvSpPr>
        <p:spPr>
          <a:xfrm>
            <a:off x="6714879" y="6477000"/>
            <a:ext cx="1286121" cy="369332"/>
          </a:xfrm>
          <a:prstGeom prst="rect">
            <a:avLst/>
          </a:prstGeom>
          <a:noFill/>
        </p:spPr>
        <p:txBody>
          <a:bodyPr wrap="none" rtlCol="0">
            <a:spAutoFit/>
          </a:bodyPr>
          <a:lstStyle/>
          <a:p>
            <a:r>
              <a:rPr lang="en-US" dirty="0" smtClean="0"/>
              <a:t>John Brown</a:t>
            </a:r>
            <a:endParaRPr lang="en-US" dirty="0"/>
          </a:p>
        </p:txBody>
      </p:sp>
    </p:spTree>
    <p:extLst>
      <p:ext uri="{BB962C8B-B14F-4D97-AF65-F5344CB8AC3E}">
        <p14:creationId xmlns:p14="http://schemas.microsoft.com/office/powerpoint/2010/main" val="522378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90600" y="160788"/>
            <a:ext cx="8300764" cy="670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76200"/>
            <a:ext cx="9367564" cy="2123658"/>
          </a:xfrm>
          <a:prstGeom prst="rect">
            <a:avLst/>
          </a:prstGeom>
          <a:noFill/>
        </p:spPr>
        <p:txBody>
          <a:bodyPr wrap="none" rtlCol="0">
            <a:spAutoFit/>
          </a:bodyPr>
          <a:lstStyle/>
          <a:p>
            <a:pPr algn="ctr"/>
            <a:r>
              <a:rPr lang="en-US" sz="4400" b="1" dirty="0" smtClean="0"/>
              <a:t>Legacy of the lessons Malcolm X taught</a:t>
            </a:r>
          </a:p>
          <a:p>
            <a:pPr algn="ctr"/>
            <a:r>
              <a:rPr lang="en-US" sz="4400" u="sng" dirty="0" smtClean="0"/>
              <a:t>Assassination </a:t>
            </a:r>
            <a:r>
              <a:rPr lang="en-US" sz="4400" u="sng" dirty="0"/>
              <a:t>of Malcolm X (1965)</a:t>
            </a:r>
          </a:p>
          <a:p>
            <a:endParaRPr lang="en-US" sz="4400" b="1" dirty="0"/>
          </a:p>
        </p:txBody>
      </p:sp>
      <p:sp>
        <p:nvSpPr>
          <p:cNvPr id="3" name="TextBox 2"/>
          <p:cNvSpPr txBox="1"/>
          <p:nvPr/>
        </p:nvSpPr>
        <p:spPr>
          <a:xfrm>
            <a:off x="76200" y="1219200"/>
            <a:ext cx="8839200" cy="5970865"/>
          </a:xfrm>
          <a:prstGeom prst="rect">
            <a:avLst/>
          </a:prstGeom>
          <a:noFill/>
        </p:spPr>
        <p:txBody>
          <a:bodyPr wrap="square" rtlCol="0">
            <a:spAutoFit/>
          </a:bodyPr>
          <a:lstStyle/>
          <a:p>
            <a:r>
              <a:rPr lang="en-US" sz="2800" b="1" dirty="0" smtClean="0"/>
              <a:t>Black Panther Party (1966)</a:t>
            </a:r>
          </a:p>
          <a:p>
            <a:r>
              <a:rPr lang="en-US" sz="2800" b="1" dirty="0" smtClean="0"/>
              <a:t>Black power Conference in Newark (1967)</a:t>
            </a:r>
          </a:p>
          <a:p>
            <a:r>
              <a:rPr lang="en-US" sz="2800" b="1" dirty="0" smtClean="0"/>
              <a:t>*1</a:t>
            </a:r>
            <a:r>
              <a:rPr lang="en-US" sz="2800" b="1" baseline="30000" dirty="0" smtClean="0"/>
              <a:t>st</a:t>
            </a:r>
            <a:r>
              <a:rPr lang="en-US" sz="2800" b="1" dirty="0" smtClean="0"/>
              <a:t> Black Studies Program at San Francisco State (1968)</a:t>
            </a:r>
          </a:p>
          <a:p>
            <a:r>
              <a:rPr lang="en-US" sz="2800" b="1" dirty="0"/>
              <a:t>Olympics Black Power </a:t>
            </a:r>
            <a:r>
              <a:rPr lang="en-US" sz="2800" b="1" dirty="0" smtClean="0"/>
              <a:t>salute (1968)</a:t>
            </a:r>
          </a:p>
          <a:p>
            <a:r>
              <a:rPr lang="en-US" sz="2800" b="1" dirty="0" smtClean="0"/>
              <a:t>*The Black Scholar (1969)</a:t>
            </a:r>
          </a:p>
          <a:p>
            <a:r>
              <a:rPr lang="en-US" sz="2800" b="1" dirty="0"/>
              <a:t>The League of Revolutionary Black </a:t>
            </a:r>
            <a:r>
              <a:rPr lang="en-US" sz="2800" b="1" dirty="0" smtClean="0"/>
              <a:t>Workers (1969)</a:t>
            </a:r>
          </a:p>
          <a:p>
            <a:r>
              <a:rPr lang="en-US" sz="2800" b="1" dirty="0" smtClean="0"/>
              <a:t>Malcolm X Liberation University (1969)</a:t>
            </a:r>
          </a:p>
          <a:p>
            <a:r>
              <a:rPr lang="en-US" sz="2800" b="1" dirty="0" smtClean="0"/>
              <a:t>*The Journal of Black Studies (1970)</a:t>
            </a:r>
          </a:p>
          <a:p>
            <a:r>
              <a:rPr lang="en-US" sz="2800" b="1" dirty="0" smtClean="0"/>
              <a:t>Congress of African People (1970)</a:t>
            </a:r>
          </a:p>
          <a:p>
            <a:r>
              <a:rPr lang="en-US" sz="2800" b="1" dirty="0" smtClean="0"/>
              <a:t>Black Political Assembly (1972)</a:t>
            </a:r>
          </a:p>
          <a:p>
            <a:r>
              <a:rPr lang="en-US" sz="2800" b="1" dirty="0" smtClean="0"/>
              <a:t>Council of Independent Black Institutions (1972)</a:t>
            </a:r>
          </a:p>
          <a:p>
            <a:r>
              <a:rPr lang="en-US" sz="2800" b="1" dirty="0" smtClean="0"/>
              <a:t>African Liberation Support Committee (1972)</a:t>
            </a:r>
          </a:p>
          <a:p>
            <a:r>
              <a:rPr lang="en-US" sz="2800" b="1" dirty="0" smtClean="0"/>
              <a:t>6</a:t>
            </a:r>
            <a:r>
              <a:rPr lang="en-US" sz="2800" b="1" baseline="30000" dirty="0" smtClean="0"/>
              <a:t>th</a:t>
            </a:r>
            <a:r>
              <a:rPr lang="en-US" sz="2800" b="1" dirty="0" smtClean="0"/>
              <a:t> Pan African Congress (1974)</a:t>
            </a:r>
          </a:p>
          <a:p>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589" y="3810000"/>
            <a:ext cx="2339811"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1138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9349226" cy="5386090"/>
          </a:xfrm>
          <a:prstGeom prst="rect">
            <a:avLst/>
          </a:prstGeom>
          <a:noFill/>
        </p:spPr>
        <p:txBody>
          <a:bodyPr wrap="none" rtlCol="0">
            <a:spAutoFit/>
          </a:bodyPr>
          <a:lstStyle/>
          <a:p>
            <a:pPr algn="r"/>
            <a:r>
              <a:rPr lang="en-US" sz="8400" b="1" dirty="0" smtClean="0"/>
              <a:t>So, why Malcolm X?</a:t>
            </a:r>
          </a:p>
          <a:p>
            <a:pPr algn="r"/>
            <a:r>
              <a:rPr lang="en-US" sz="8400" b="1" dirty="0" smtClean="0"/>
              <a:t>Icon</a:t>
            </a:r>
          </a:p>
          <a:p>
            <a:pPr algn="r"/>
            <a:r>
              <a:rPr lang="en-US" sz="8400" b="1" dirty="0" smtClean="0"/>
              <a:t>Paradigm</a:t>
            </a:r>
          </a:p>
          <a:p>
            <a:pPr algn="r"/>
            <a:r>
              <a:rPr lang="en-US" sz="8400" b="1" dirty="0" smtClean="0"/>
              <a:t>Agency</a:t>
            </a:r>
            <a:endParaRPr lang="en-US" sz="8400" b="1" dirty="0"/>
          </a:p>
        </p:txBody>
      </p:sp>
      <p:pic>
        <p:nvPicPr>
          <p:cNvPr id="4098" name="Picture 2" descr="https://encrypted-tbn3.gstatic.com/images?q=tbn:ANd9GcSOJquhqv3oXVrQAKqtbqSsDD3Y-sZDjMbnRU_qiDtEKBXOvkV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97356"/>
            <a:ext cx="4191000" cy="498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0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3097558"/>
            <a:ext cx="2286000" cy="383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015" t="25682" r="29331" b="56675"/>
          <a:stretch/>
        </p:blipFill>
        <p:spPr bwMode="auto">
          <a:xfrm>
            <a:off x="78462" y="762000"/>
            <a:ext cx="8989337" cy="238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95" t="13528" r="35842" b="24419"/>
          <a:stretch/>
        </p:blipFill>
        <p:spPr bwMode="auto">
          <a:xfrm>
            <a:off x="6019800" y="3160188"/>
            <a:ext cx="2869222" cy="3697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081" y="18871"/>
            <a:ext cx="8998361" cy="800219"/>
          </a:xfrm>
          <a:prstGeom prst="rect">
            <a:avLst/>
          </a:prstGeom>
          <a:noFill/>
        </p:spPr>
        <p:txBody>
          <a:bodyPr wrap="none" rtlCol="0">
            <a:spAutoFit/>
          </a:bodyPr>
          <a:lstStyle/>
          <a:p>
            <a:r>
              <a:rPr lang="en-US" sz="4600" b="1" dirty="0"/>
              <a:t> </a:t>
            </a:r>
            <a:r>
              <a:rPr lang="en-US" sz="4600" b="1" dirty="0" smtClean="0"/>
              <a:t>  Lessons from the life of Malcolm X</a:t>
            </a:r>
            <a:endParaRPr lang="en-US" sz="4600" b="1" dirty="0"/>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977" y="3200400"/>
            <a:ext cx="2337823" cy="3614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098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956041" cy="677108"/>
          </a:xfrm>
          <a:prstGeom prst="rect">
            <a:avLst/>
          </a:prstGeom>
          <a:noFill/>
        </p:spPr>
        <p:txBody>
          <a:bodyPr wrap="none" rtlCol="0">
            <a:spAutoFit/>
          </a:bodyPr>
          <a:lstStyle/>
          <a:p>
            <a:r>
              <a:rPr lang="en-US" sz="3800" b="1" dirty="0" smtClean="0"/>
              <a:t>Little Family legacy of Ideological Traditions</a:t>
            </a:r>
            <a:endParaRPr lang="en-US" sz="3800" b="1" dirty="0"/>
          </a:p>
        </p:txBody>
      </p:sp>
      <p:graphicFrame>
        <p:nvGraphicFramePr>
          <p:cNvPr id="3" name="Table 2"/>
          <p:cNvGraphicFramePr>
            <a:graphicFrameLocks noGrp="1"/>
          </p:cNvGraphicFramePr>
          <p:nvPr/>
        </p:nvGraphicFramePr>
        <p:xfrm>
          <a:off x="1447800" y="1066800"/>
          <a:ext cx="6858000" cy="5468764"/>
        </p:xfrm>
        <a:graphic>
          <a:graphicData uri="http://schemas.openxmlformats.org/drawingml/2006/table">
            <a:tbl>
              <a:tblPr firstRow="1" bandRow="1">
                <a:tableStyleId>{5C22544A-7EE6-4342-B048-85BDC9FD1C3A}</a:tableStyleId>
              </a:tblPr>
              <a:tblGrid>
                <a:gridCol w="3429000"/>
                <a:gridCol w="3429000"/>
              </a:tblGrid>
              <a:tr h="495156">
                <a:tc>
                  <a:txBody>
                    <a:bodyPr/>
                    <a:lstStyle/>
                    <a:p>
                      <a:r>
                        <a:rPr lang="en-US" dirty="0" smtClean="0"/>
                        <a:t>Ideological tradition</a:t>
                      </a:r>
                      <a:endParaRPr lang="en-US" dirty="0"/>
                    </a:p>
                  </a:txBody>
                  <a:tcPr/>
                </a:tc>
                <a:tc>
                  <a:txBody>
                    <a:bodyPr/>
                    <a:lstStyle/>
                    <a:p>
                      <a:r>
                        <a:rPr lang="en-US" dirty="0" smtClean="0"/>
                        <a:t>Family Legacy</a:t>
                      </a:r>
                      <a:endParaRPr lang="en-US" dirty="0"/>
                    </a:p>
                  </a:txBody>
                  <a:tcPr/>
                </a:tc>
              </a:tr>
              <a:tr h="854652">
                <a:tc>
                  <a:txBody>
                    <a:bodyPr/>
                    <a:lstStyle/>
                    <a:p>
                      <a:r>
                        <a:rPr lang="en-US" dirty="0" err="1" smtClean="0"/>
                        <a:t>PanAfricanism</a:t>
                      </a:r>
                      <a:endParaRPr lang="en-US" dirty="0"/>
                    </a:p>
                  </a:txBody>
                  <a:tcPr/>
                </a:tc>
                <a:tc>
                  <a:txBody>
                    <a:bodyPr/>
                    <a:lstStyle/>
                    <a:p>
                      <a:r>
                        <a:rPr lang="en-US" dirty="0" smtClean="0"/>
                        <a:t>Mother was born in Grenada, and both parents in the UNIA</a:t>
                      </a:r>
                      <a:endParaRPr lang="en-US" dirty="0"/>
                    </a:p>
                  </a:txBody>
                  <a:tcPr/>
                </a:tc>
              </a:tr>
              <a:tr h="854652">
                <a:tc>
                  <a:txBody>
                    <a:bodyPr/>
                    <a:lstStyle/>
                    <a:p>
                      <a:r>
                        <a:rPr lang="en-US" dirty="0" smtClean="0"/>
                        <a:t>Nationalism</a:t>
                      </a:r>
                      <a:endParaRPr lang="en-US" dirty="0"/>
                    </a:p>
                  </a:txBody>
                  <a:tcPr/>
                </a:tc>
                <a:tc>
                  <a:txBody>
                    <a:bodyPr/>
                    <a:lstStyle/>
                    <a:p>
                      <a:r>
                        <a:rPr lang="en-US" dirty="0" smtClean="0"/>
                        <a:t>Father a major community</a:t>
                      </a:r>
                      <a:r>
                        <a:rPr lang="en-US" baseline="0" dirty="0" smtClean="0"/>
                        <a:t> organizer for the UNIA</a:t>
                      </a:r>
                      <a:endParaRPr lang="en-US" dirty="0"/>
                    </a:p>
                  </a:txBody>
                  <a:tcPr/>
                </a:tc>
              </a:tr>
              <a:tr h="1220932">
                <a:tc>
                  <a:txBody>
                    <a:bodyPr/>
                    <a:lstStyle/>
                    <a:p>
                      <a:r>
                        <a:rPr lang="en-US" dirty="0" smtClean="0"/>
                        <a:t>Black liberation theology</a:t>
                      </a:r>
                      <a:endParaRPr lang="en-US" dirty="0"/>
                    </a:p>
                  </a:txBody>
                  <a:tcPr/>
                </a:tc>
                <a:tc>
                  <a:txBody>
                    <a:bodyPr/>
                    <a:lstStyle/>
                    <a:p>
                      <a:r>
                        <a:rPr lang="en-US" dirty="0" smtClean="0"/>
                        <a:t>Father a Baptist minister and mother a devout Seventh Day Adventist</a:t>
                      </a:r>
                      <a:endParaRPr lang="en-US" dirty="0"/>
                    </a:p>
                  </a:txBody>
                  <a:tcPr/>
                </a:tc>
              </a:tr>
              <a:tr h="854652">
                <a:tc>
                  <a:txBody>
                    <a:bodyPr/>
                    <a:lstStyle/>
                    <a:p>
                      <a:r>
                        <a:rPr lang="en-US" dirty="0" smtClean="0"/>
                        <a:t>Feminism/</a:t>
                      </a:r>
                      <a:r>
                        <a:rPr lang="en-US" dirty="0" err="1" smtClean="0"/>
                        <a:t>womanism</a:t>
                      </a:r>
                      <a:endParaRPr lang="en-US" dirty="0"/>
                    </a:p>
                  </a:txBody>
                  <a:tcPr/>
                </a:tc>
                <a:tc>
                  <a:txBody>
                    <a:bodyPr/>
                    <a:lstStyle/>
                    <a:p>
                      <a:r>
                        <a:rPr lang="en-US" dirty="0" smtClean="0"/>
                        <a:t>Strong mother, sisters and half-sister</a:t>
                      </a:r>
                      <a:endParaRPr lang="en-US" dirty="0"/>
                    </a:p>
                  </a:txBody>
                  <a:tcPr/>
                </a:tc>
              </a:tr>
              <a:tr h="495156">
                <a:tc>
                  <a:txBody>
                    <a:bodyPr/>
                    <a:lstStyle/>
                    <a:p>
                      <a:r>
                        <a:rPr lang="en-US" dirty="0" smtClean="0"/>
                        <a:t>Socialism</a:t>
                      </a:r>
                      <a:endParaRPr lang="en-US" dirty="0"/>
                    </a:p>
                  </a:txBody>
                  <a:tcPr/>
                </a:tc>
                <a:tc>
                  <a:txBody>
                    <a:bodyPr/>
                    <a:lstStyle/>
                    <a:p>
                      <a:r>
                        <a:rPr lang="en-US" dirty="0" smtClean="0"/>
                        <a:t>Father taught and practiced self reliance and self-determination, including building ones own house and having a garden for food</a:t>
                      </a:r>
                      <a:endParaRPr lang="en-US" dirty="0"/>
                    </a:p>
                  </a:txBody>
                  <a:tcPr/>
                </a:tc>
              </a:tr>
            </a:tbl>
          </a:graphicData>
        </a:graphic>
      </p:graphicFrame>
    </p:spTree>
    <p:extLst>
      <p:ext uri="{BB962C8B-B14F-4D97-AF65-F5344CB8AC3E}">
        <p14:creationId xmlns:p14="http://schemas.microsoft.com/office/powerpoint/2010/main" val="4165731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5363922"/>
              </p:ext>
            </p:extLst>
          </p:nvPr>
        </p:nvGraphicFramePr>
        <p:xfrm>
          <a:off x="0" y="1986280"/>
          <a:ext cx="9067800" cy="4490720"/>
        </p:xfrm>
        <a:graphic>
          <a:graphicData uri="http://schemas.openxmlformats.org/drawingml/2006/table">
            <a:tbl>
              <a:tblPr firstRow="1" bandRow="1">
                <a:tableStyleId>{5C22544A-7EE6-4342-B048-85BDC9FD1C3A}</a:tableStyleId>
              </a:tblPr>
              <a:tblGrid>
                <a:gridCol w="1578429"/>
                <a:gridCol w="2155371"/>
                <a:gridCol w="1371600"/>
                <a:gridCol w="1828800"/>
                <a:gridCol w="2133600"/>
              </a:tblGrid>
              <a:tr h="558800">
                <a:tc>
                  <a:txBody>
                    <a:bodyPr/>
                    <a:lstStyle/>
                    <a:p>
                      <a:r>
                        <a:rPr lang="en-US" dirty="0" smtClean="0"/>
                        <a:t>Name</a:t>
                      </a:r>
                      <a:endParaRPr lang="en-US" dirty="0"/>
                    </a:p>
                  </a:txBody>
                  <a:tcPr/>
                </a:tc>
                <a:tc>
                  <a:txBody>
                    <a:bodyPr/>
                    <a:lstStyle/>
                    <a:p>
                      <a:r>
                        <a:rPr lang="en-US" dirty="0" smtClean="0"/>
                        <a:t>Space</a:t>
                      </a:r>
                      <a:endParaRPr lang="en-US" dirty="0"/>
                    </a:p>
                  </a:txBody>
                  <a:tcPr/>
                </a:tc>
                <a:tc>
                  <a:txBody>
                    <a:bodyPr/>
                    <a:lstStyle/>
                    <a:p>
                      <a:r>
                        <a:rPr lang="en-US" dirty="0" smtClean="0"/>
                        <a:t>Institution</a:t>
                      </a:r>
                      <a:endParaRPr lang="en-US" dirty="0"/>
                    </a:p>
                  </a:txBody>
                  <a:tcPr/>
                </a:tc>
                <a:tc>
                  <a:txBody>
                    <a:bodyPr/>
                    <a:lstStyle/>
                    <a:p>
                      <a:r>
                        <a:rPr lang="en-US" dirty="0" smtClean="0"/>
                        <a:t>Crisis</a:t>
                      </a:r>
                      <a:endParaRPr lang="en-US" dirty="0"/>
                    </a:p>
                  </a:txBody>
                  <a:tcPr/>
                </a:tc>
                <a:tc>
                  <a:txBody>
                    <a:bodyPr/>
                    <a:lstStyle/>
                    <a:p>
                      <a:r>
                        <a:rPr lang="en-US" dirty="0" smtClean="0"/>
                        <a:t>General type</a:t>
                      </a:r>
                      <a:endParaRPr lang="en-US" dirty="0"/>
                    </a:p>
                  </a:txBody>
                  <a:tcPr/>
                </a:tc>
              </a:tr>
              <a:tr h="558800">
                <a:tc>
                  <a:txBody>
                    <a:bodyPr/>
                    <a:lstStyle/>
                    <a:p>
                      <a:r>
                        <a:rPr lang="en-US" dirty="0" smtClean="0"/>
                        <a:t>Malcolm Little</a:t>
                      </a:r>
                      <a:endParaRPr lang="en-US" dirty="0"/>
                    </a:p>
                  </a:txBody>
                  <a:tcPr/>
                </a:tc>
                <a:tc>
                  <a:txBody>
                    <a:bodyPr/>
                    <a:lstStyle/>
                    <a:p>
                      <a:r>
                        <a:rPr lang="en-US" dirty="0" smtClean="0"/>
                        <a:t>Small mid-western towns, small</a:t>
                      </a:r>
                      <a:r>
                        <a:rPr lang="en-US" baseline="0" dirty="0" smtClean="0"/>
                        <a:t> Black community</a:t>
                      </a:r>
                      <a:endParaRPr lang="en-US" dirty="0"/>
                    </a:p>
                  </a:txBody>
                  <a:tcPr/>
                </a:tc>
                <a:tc>
                  <a:txBody>
                    <a:bodyPr/>
                    <a:lstStyle/>
                    <a:p>
                      <a:r>
                        <a:rPr lang="en-US" dirty="0" smtClean="0"/>
                        <a:t>Family and school</a:t>
                      </a:r>
                      <a:endParaRPr lang="en-US" dirty="0"/>
                    </a:p>
                  </a:txBody>
                  <a:tcPr/>
                </a:tc>
                <a:tc>
                  <a:txBody>
                    <a:bodyPr/>
                    <a:lstStyle/>
                    <a:p>
                      <a:r>
                        <a:rPr lang="en-US" dirty="0" smtClean="0"/>
                        <a:t>Racism in school, murder of father, hospitalization of mother</a:t>
                      </a:r>
                      <a:endParaRPr lang="en-US" dirty="0"/>
                    </a:p>
                  </a:txBody>
                  <a:tcPr/>
                </a:tc>
                <a:tc>
                  <a:txBody>
                    <a:bodyPr/>
                    <a:lstStyle/>
                    <a:p>
                      <a:r>
                        <a:rPr lang="en-US" dirty="0" smtClean="0"/>
                        <a:t>Positive</a:t>
                      </a:r>
                      <a:r>
                        <a:rPr lang="en-US" baseline="0" dirty="0" smtClean="0"/>
                        <a:t> youth experiences</a:t>
                      </a:r>
                      <a:endParaRPr lang="en-US" dirty="0"/>
                    </a:p>
                  </a:txBody>
                  <a:tcPr/>
                </a:tc>
              </a:tr>
              <a:tr h="558800">
                <a:tc>
                  <a:txBody>
                    <a:bodyPr/>
                    <a:lstStyle/>
                    <a:p>
                      <a:r>
                        <a:rPr lang="en-US" dirty="0" smtClean="0"/>
                        <a:t>Detroit Red</a:t>
                      </a:r>
                      <a:endParaRPr lang="en-US" dirty="0"/>
                    </a:p>
                  </a:txBody>
                  <a:tcPr/>
                </a:tc>
                <a:tc>
                  <a:txBody>
                    <a:bodyPr/>
                    <a:lstStyle/>
                    <a:p>
                      <a:r>
                        <a:rPr lang="en-US" dirty="0" smtClean="0"/>
                        <a:t>Large East coast cities, large Black populations</a:t>
                      </a:r>
                      <a:endParaRPr lang="en-US" dirty="0"/>
                    </a:p>
                  </a:txBody>
                  <a:tcPr/>
                </a:tc>
                <a:tc>
                  <a:txBody>
                    <a:bodyPr/>
                    <a:lstStyle/>
                    <a:p>
                      <a:r>
                        <a:rPr lang="en-US" dirty="0" smtClean="0"/>
                        <a:t>The  “street” and prison</a:t>
                      </a:r>
                      <a:endParaRPr lang="en-US" dirty="0"/>
                    </a:p>
                  </a:txBody>
                  <a:tcPr/>
                </a:tc>
                <a:tc>
                  <a:txBody>
                    <a:bodyPr/>
                    <a:lstStyle/>
                    <a:p>
                      <a:r>
                        <a:rPr lang="en-US" dirty="0" smtClean="0"/>
                        <a:t>Drugs</a:t>
                      </a:r>
                      <a:r>
                        <a:rPr lang="en-US" baseline="0" dirty="0" smtClean="0"/>
                        <a:t>, violence, and arrest</a:t>
                      </a:r>
                      <a:endParaRPr lang="en-US" dirty="0"/>
                    </a:p>
                  </a:txBody>
                  <a:tcPr/>
                </a:tc>
                <a:tc>
                  <a:txBody>
                    <a:bodyPr/>
                    <a:lstStyle/>
                    <a:p>
                      <a:r>
                        <a:rPr lang="en-US" dirty="0" smtClean="0"/>
                        <a:t>Negative youth experiences</a:t>
                      </a:r>
                      <a:endParaRPr lang="en-US" dirty="0"/>
                    </a:p>
                  </a:txBody>
                  <a:tcPr/>
                </a:tc>
              </a:tr>
              <a:tr h="558800">
                <a:tc>
                  <a:txBody>
                    <a:bodyPr/>
                    <a:lstStyle/>
                    <a:p>
                      <a:r>
                        <a:rPr lang="en-US" dirty="0" smtClean="0"/>
                        <a:t>Malcolm X</a:t>
                      </a:r>
                      <a:endParaRPr lang="en-US" dirty="0"/>
                    </a:p>
                  </a:txBody>
                  <a:tcPr/>
                </a:tc>
                <a:tc>
                  <a:txBody>
                    <a:bodyPr/>
                    <a:lstStyle/>
                    <a:p>
                      <a:r>
                        <a:rPr lang="en-US" dirty="0" smtClean="0"/>
                        <a:t>National minister, travels nationally</a:t>
                      </a:r>
                      <a:endParaRPr lang="en-US" dirty="0"/>
                    </a:p>
                  </a:txBody>
                  <a:tcPr/>
                </a:tc>
                <a:tc>
                  <a:txBody>
                    <a:bodyPr/>
                    <a:lstStyle/>
                    <a:p>
                      <a:r>
                        <a:rPr lang="en-US" dirty="0" smtClean="0"/>
                        <a:t>Nation</a:t>
                      </a:r>
                      <a:r>
                        <a:rPr lang="en-US" baseline="0" dirty="0" smtClean="0"/>
                        <a:t> of Islam</a:t>
                      </a:r>
                      <a:endParaRPr lang="en-US" dirty="0"/>
                    </a:p>
                  </a:txBody>
                  <a:tcPr/>
                </a:tc>
                <a:tc>
                  <a:txBody>
                    <a:bodyPr/>
                    <a:lstStyle/>
                    <a:p>
                      <a:r>
                        <a:rPr lang="en-US" dirty="0" smtClean="0"/>
                        <a:t>Contradiction in the NOI</a:t>
                      </a:r>
                      <a:endParaRPr lang="en-US" dirty="0"/>
                    </a:p>
                  </a:txBody>
                  <a:tcPr/>
                </a:tc>
                <a:tc>
                  <a:txBody>
                    <a:bodyPr/>
                    <a:lstStyle/>
                    <a:p>
                      <a:r>
                        <a:rPr lang="en-US" dirty="0" smtClean="0"/>
                        <a:t>Born again religious convert</a:t>
                      </a:r>
                      <a:r>
                        <a:rPr lang="en-US" baseline="0" dirty="0" smtClean="0"/>
                        <a:t> , nationalist political activist</a:t>
                      </a:r>
                      <a:endParaRPr lang="en-US" dirty="0"/>
                    </a:p>
                  </a:txBody>
                  <a:tcPr/>
                </a:tc>
              </a:tr>
              <a:tr h="558800">
                <a:tc>
                  <a:txBody>
                    <a:bodyPr/>
                    <a:lstStyle/>
                    <a:p>
                      <a:r>
                        <a:rPr lang="en-US" dirty="0" err="1" smtClean="0"/>
                        <a:t>Omowale</a:t>
                      </a:r>
                      <a:endParaRPr lang="en-US" dirty="0"/>
                    </a:p>
                  </a:txBody>
                  <a:tcPr/>
                </a:tc>
                <a:tc>
                  <a:txBody>
                    <a:bodyPr/>
                    <a:lstStyle/>
                    <a:p>
                      <a:r>
                        <a:rPr lang="en-US" dirty="0" smtClean="0"/>
                        <a:t>Global activist in Africa, Middle East and Europe</a:t>
                      </a:r>
                      <a:endParaRPr lang="en-US" dirty="0"/>
                    </a:p>
                  </a:txBody>
                  <a:tcPr/>
                </a:tc>
                <a:tc>
                  <a:txBody>
                    <a:bodyPr/>
                    <a:lstStyle/>
                    <a:p>
                      <a:r>
                        <a:rPr lang="en-US" dirty="0" smtClean="0"/>
                        <a:t>OAAU and MMI</a:t>
                      </a:r>
                      <a:endParaRPr lang="en-US" dirty="0"/>
                    </a:p>
                  </a:txBody>
                  <a:tcPr/>
                </a:tc>
                <a:tc>
                  <a:txBody>
                    <a:bodyPr/>
                    <a:lstStyle/>
                    <a:p>
                      <a:r>
                        <a:rPr lang="en-US" dirty="0" smtClean="0"/>
                        <a:t>Conflicts with the NOI and global</a:t>
                      </a:r>
                      <a:r>
                        <a:rPr lang="en-US" baseline="0" dirty="0" smtClean="0"/>
                        <a:t> security forces</a:t>
                      </a:r>
                      <a:endParaRPr lang="en-US" dirty="0"/>
                    </a:p>
                  </a:txBody>
                  <a:tcPr/>
                </a:tc>
                <a:tc>
                  <a:txBody>
                    <a:bodyPr/>
                    <a:lstStyle/>
                    <a:p>
                      <a:r>
                        <a:rPr lang="en-US" dirty="0" smtClean="0"/>
                        <a:t>Revolutionary</a:t>
                      </a:r>
                      <a:r>
                        <a:rPr lang="en-US" baseline="0" dirty="0" smtClean="0"/>
                        <a:t> political activist and Sunni minister</a:t>
                      </a:r>
                      <a:endParaRPr lang="en-US" dirty="0"/>
                    </a:p>
                  </a:txBody>
                  <a:tcPr/>
                </a:tc>
              </a:tr>
            </a:tbl>
          </a:graphicData>
        </a:graphic>
      </p:graphicFrame>
      <p:sp>
        <p:nvSpPr>
          <p:cNvPr id="3" name="TextBox 2"/>
          <p:cNvSpPr txBox="1"/>
          <p:nvPr/>
        </p:nvSpPr>
        <p:spPr>
          <a:xfrm>
            <a:off x="76200" y="152400"/>
            <a:ext cx="9195787" cy="1569660"/>
          </a:xfrm>
          <a:prstGeom prst="rect">
            <a:avLst/>
          </a:prstGeom>
          <a:noFill/>
        </p:spPr>
        <p:txBody>
          <a:bodyPr wrap="none" rtlCol="0">
            <a:spAutoFit/>
          </a:bodyPr>
          <a:lstStyle/>
          <a:p>
            <a:r>
              <a:rPr lang="en-US" sz="4800" b="1" dirty="0" smtClean="0"/>
              <a:t>How the Stages of Malcolm X’s Life </a:t>
            </a:r>
          </a:p>
          <a:p>
            <a:r>
              <a:rPr lang="en-US" sz="4800" b="1" dirty="0"/>
              <a:t>m</a:t>
            </a:r>
            <a:r>
              <a:rPr lang="en-US" sz="4800" b="1" dirty="0" smtClean="0"/>
              <a:t>aps the general Black Experience</a:t>
            </a:r>
            <a:endParaRPr lang="en-US" sz="4800" b="1" dirty="0"/>
          </a:p>
        </p:txBody>
      </p:sp>
    </p:spTree>
    <p:extLst>
      <p:ext uri="{BB962C8B-B14F-4D97-AF65-F5344CB8AC3E}">
        <p14:creationId xmlns:p14="http://schemas.microsoft.com/office/powerpoint/2010/main" val="4116324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8831970" cy="1323439"/>
          </a:xfrm>
          <a:prstGeom prst="rect">
            <a:avLst/>
          </a:prstGeom>
          <a:noFill/>
        </p:spPr>
        <p:txBody>
          <a:bodyPr wrap="none" rtlCol="0">
            <a:spAutoFit/>
          </a:bodyPr>
          <a:lstStyle/>
          <a:p>
            <a:pPr algn="ctr"/>
            <a:r>
              <a:rPr lang="en-US" sz="4000" b="1" dirty="0" smtClean="0"/>
              <a:t>Methodological approach of Malcolm X: </a:t>
            </a:r>
          </a:p>
          <a:p>
            <a:pPr algn="ctr"/>
            <a:r>
              <a:rPr lang="en-US" sz="4000" b="1" dirty="0" smtClean="0"/>
              <a:t>Principles for Black Students</a:t>
            </a:r>
            <a:endParaRPr lang="en-US" sz="4000" b="1" dirty="0"/>
          </a:p>
        </p:txBody>
      </p:sp>
      <p:sp>
        <p:nvSpPr>
          <p:cNvPr id="3" name="TextBox 2"/>
          <p:cNvSpPr txBox="1"/>
          <p:nvPr/>
        </p:nvSpPr>
        <p:spPr>
          <a:xfrm>
            <a:off x="304801" y="1691819"/>
            <a:ext cx="8610599" cy="4708981"/>
          </a:xfrm>
          <a:prstGeom prst="rect">
            <a:avLst/>
          </a:prstGeom>
          <a:noFill/>
        </p:spPr>
        <p:txBody>
          <a:bodyPr wrap="square" rtlCol="0">
            <a:spAutoFit/>
          </a:bodyPr>
          <a:lstStyle/>
          <a:p>
            <a:pPr marL="342900" indent="-342900">
              <a:buAutoNum type="arabicPeriod"/>
            </a:pPr>
            <a:r>
              <a:rPr lang="en-US" sz="2400" b="1" dirty="0" smtClean="0"/>
              <a:t>Think for yourself</a:t>
            </a:r>
            <a:r>
              <a:rPr lang="en-US" b="1" dirty="0" smtClean="0"/>
              <a:t>:  		“Its good to keep wide open ears and listen </a:t>
            </a:r>
          </a:p>
          <a:p>
            <a:r>
              <a:rPr lang="en-US" b="1" dirty="0"/>
              <a:t>	</a:t>
            </a:r>
            <a:r>
              <a:rPr lang="en-US" b="1" dirty="0" smtClean="0"/>
              <a:t>			to what everybody has to say…you have to </a:t>
            </a:r>
          </a:p>
          <a:p>
            <a:r>
              <a:rPr lang="en-US" b="1" dirty="0"/>
              <a:t>	</a:t>
            </a:r>
            <a:r>
              <a:rPr lang="en-US" b="1" dirty="0" smtClean="0"/>
              <a:t>			weigh all of what you’ve heard…(but) come </a:t>
            </a:r>
          </a:p>
          <a:p>
            <a:r>
              <a:rPr lang="en-US" b="1" dirty="0"/>
              <a:t>	</a:t>
            </a:r>
            <a:r>
              <a:rPr lang="en-US" b="1" dirty="0" smtClean="0"/>
              <a:t>			to a decision for yourself and you’ll never </a:t>
            </a:r>
          </a:p>
          <a:p>
            <a:r>
              <a:rPr lang="en-US" b="1" dirty="0"/>
              <a:t>	</a:t>
            </a:r>
            <a:r>
              <a:rPr lang="en-US" b="1" dirty="0" smtClean="0"/>
              <a:t>			regret it.”</a:t>
            </a:r>
          </a:p>
          <a:p>
            <a:r>
              <a:rPr lang="en-US" sz="2400" b="1" dirty="0" smtClean="0"/>
              <a:t>2.  Practice </a:t>
            </a:r>
            <a:r>
              <a:rPr lang="en-US" sz="2400" b="1" dirty="0"/>
              <a:t>self-criticism:</a:t>
            </a:r>
            <a:r>
              <a:rPr lang="en-US" b="1" dirty="0"/>
              <a:t>	</a:t>
            </a:r>
            <a:r>
              <a:rPr lang="en-US" b="1" dirty="0" smtClean="0"/>
              <a:t>“My </a:t>
            </a:r>
            <a:r>
              <a:rPr lang="en-US" b="1" dirty="0"/>
              <a:t>greatest lack has been, I believe, that I don’t </a:t>
            </a:r>
          </a:p>
          <a:p>
            <a:r>
              <a:rPr lang="en-US" b="1" dirty="0"/>
              <a:t>				have the kind of education I wish I had been </a:t>
            </a:r>
          </a:p>
          <a:p>
            <a:r>
              <a:rPr lang="en-US" b="1" dirty="0"/>
              <a:t>				able to get</a:t>
            </a:r>
            <a:r>
              <a:rPr lang="en-US" b="1" dirty="0" smtClean="0"/>
              <a:t>…”</a:t>
            </a:r>
            <a:endParaRPr lang="en-US" b="1" dirty="0"/>
          </a:p>
          <a:p>
            <a:r>
              <a:rPr lang="en-US" sz="2400" b="1" dirty="0" smtClean="0"/>
              <a:t>3.  Master language  		“</a:t>
            </a:r>
            <a:r>
              <a:rPr lang="en-US" b="1" dirty="0" smtClean="0"/>
              <a:t>I love languages.  I wish I were an accomplished </a:t>
            </a:r>
          </a:p>
          <a:p>
            <a:r>
              <a:rPr lang="en-US" b="1" dirty="0"/>
              <a:t>	</a:t>
            </a:r>
            <a:r>
              <a:rPr lang="en-US" b="1" dirty="0" smtClean="0"/>
              <a:t>			linguist.” (</a:t>
            </a:r>
            <a:r>
              <a:rPr lang="en-US" b="1" dirty="0"/>
              <a:t>R</a:t>
            </a:r>
            <a:r>
              <a:rPr lang="en-US" b="1" dirty="0" smtClean="0"/>
              <a:t>ead the dictionary.)</a:t>
            </a:r>
            <a:endParaRPr lang="en-US" sz="2400" b="1" dirty="0" smtClean="0"/>
          </a:p>
          <a:p>
            <a:r>
              <a:rPr lang="en-US" sz="2400" b="1" dirty="0"/>
              <a:t>4</a:t>
            </a:r>
            <a:r>
              <a:rPr lang="en-US" sz="2400" b="1" dirty="0" smtClean="0"/>
              <a:t>.  Study history: 		“</a:t>
            </a:r>
            <a:r>
              <a:rPr lang="en-US" b="1" dirty="0" smtClean="0"/>
              <a:t>Of all our studies, history is best qualified to </a:t>
            </a:r>
          </a:p>
          <a:p>
            <a:pPr lvl="3"/>
            <a:r>
              <a:rPr lang="en-US" b="1" dirty="0"/>
              <a:t>	</a:t>
            </a:r>
            <a:r>
              <a:rPr lang="en-US" b="1" dirty="0" smtClean="0"/>
              <a:t>		reward our research”</a:t>
            </a:r>
            <a:endParaRPr lang="en-US" sz="2400" b="1" dirty="0" smtClean="0"/>
          </a:p>
          <a:p>
            <a:r>
              <a:rPr lang="en-US" sz="2400" b="1" dirty="0" smtClean="0"/>
              <a:t>5.  Learn to debate:		“</a:t>
            </a:r>
            <a:r>
              <a:rPr lang="en-US" b="1" dirty="0" smtClean="0"/>
              <a:t>…in the prison, debating, speaking to a crowd, 					was as exhilarating to me as the discovery of 					knowledge through reading had been.”</a:t>
            </a:r>
            <a:endParaRPr lang="en-US" b="1" dirty="0"/>
          </a:p>
        </p:txBody>
      </p:sp>
    </p:spTree>
    <p:extLst>
      <p:ext uri="{BB962C8B-B14F-4D97-AF65-F5344CB8AC3E}">
        <p14:creationId xmlns:p14="http://schemas.microsoft.com/office/powerpoint/2010/main" val="2048703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82714"/>
            <a:ext cx="8782661" cy="707886"/>
          </a:xfrm>
          <a:prstGeom prst="rect">
            <a:avLst/>
          </a:prstGeom>
          <a:noFill/>
        </p:spPr>
        <p:txBody>
          <a:bodyPr wrap="none" rtlCol="0">
            <a:spAutoFit/>
          </a:bodyPr>
          <a:lstStyle/>
          <a:p>
            <a:r>
              <a:rPr lang="en-US" sz="4000" b="1" dirty="0" smtClean="0"/>
              <a:t>Black cultural creativity is key to survival</a:t>
            </a:r>
            <a:endParaRPr lang="en-US" sz="4000" b="1"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91" y="3962400"/>
            <a:ext cx="3775463" cy="258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62" y="1219200"/>
            <a:ext cx="3809538" cy="258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260" y="1200339"/>
            <a:ext cx="3638339" cy="555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789693"/>
            <a:ext cx="13716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7928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1"/>
            <a:ext cx="8206152"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152400"/>
            <a:ext cx="8979831" cy="1077218"/>
          </a:xfrm>
          <a:prstGeom prst="rect">
            <a:avLst/>
          </a:prstGeom>
          <a:noFill/>
        </p:spPr>
        <p:txBody>
          <a:bodyPr wrap="none" rtlCol="0">
            <a:spAutoFit/>
          </a:bodyPr>
          <a:lstStyle/>
          <a:p>
            <a:pPr algn="ctr"/>
            <a:r>
              <a:rPr lang="en-US" sz="3200" b="1" dirty="0" smtClean="0"/>
              <a:t>Black ideological and political radicalism was  a </a:t>
            </a:r>
          </a:p>
          <a:p>
            <a:pPr algn="ctr"/>
            <a:r>
              <a:rPr lang="en-US" sz="3200" b="1" dirty="0" smtClean="0"/>
              <a:t>collective process with Malcolm X as its major voice</a:t>
            </a:r>
            <a:endParaRPr lang="en-US" sz="3200" b="1" dirty="0"/>
          </a:p>
        </p:txBody>
      </p:sp>
      <p:sp>
        <p:nvSpPr>
          <p:cNvPr id="3" name="TextBox 2"/>
          <p:cNvSpPr txBox="1"/>
          <p:nvPr/>
        </p:nvSpPr>
        <p:spPr>
          <a:xfrm>
            <a:off x="3352800" y="6324600"/>
            <a:ext cx="5831853" cy="369332"/>
          </a:xfrm>
          <a:prstGeom prst="rect">
            <a:avLst/>
          </a:prstGeom>
          <a:noFill/>
        </p:spPr>
        <p:txBody>
          <a:bodyPr wrap="none" rtlCol="0">
            <a:spAutoFit/>
          </a:bodyPr>
          <a:lstStyle/>
          <a:p>
            <a:r>
              <a:rPr lang="en-US" dirty="0" smtClean="0"/>
              <a:t>(Nov. 1963, just before “Message to the Grassroots” speech)</a:t>
            </a:r>
            <a:endParaRPr lang="en-US" dirty="0"/>
          </a:p>
        </p:txBody>
      </p:sp>
    </p:spTree>
    <p:extLst>
      <p:ext uri="{BB962C8B-B14F-4D97-AF65-F5344CB8AC3E}">
        <p14:creationId xmlns:p14="http://schemas.microsoft.com/office/powerpoint/2010/main" val="1933801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28600"/>
            <a:ext cx="9089411" cy="1754326"/>
          </a:xfrm>
          <a:prstGeom prst="rect">
            <a:avLst/>
          </a:prstGeom>
          <a:noFill/>
        </p:spPr>
        <p:txBody>
          <a:bodyPr wrap="none" rtlCol="0">
            <a:spAutoFit/>
          </a:bodyPr>
          <a:lstStyle/>
          <a:p>
            <a:r>
              <a:rPr lang="en-US" sz="5400" b="1" dirty="0" smtClean="0"/>
              <a:t>The movement context for the </a:t>
            </a:r>
          </a:p>
          <a:p>
            <a:r>
              <a:rPr lang="en-US" sz="5400" b="1" dirty="0" smtClean="0"/>
              <a:t>Detroit speeches of Malcolm X</a:t>
            </a:r>
            <a:endParaRPr lang="en-US" sz="5400" b="1" dirty="0"/>
          </a:p>
        </p:txBody>
      </p:sp>
      <p:pic>
        <p:nvPicPr>
          <p:cNvPr id="62466" name="Picture 2"/>
          <p:cNvPicPr>
            <a:picLocks noChangeAspect="1" noChangeArrowheads="1"/>
          </p:cNvPicPr>
          <p:nvPr/>
        </p:nvPicPr>
        <p:blipFill>
          <a:blip r:embed="rId2" cstate="print"/>
          <a:srcRect/>
          <a:stretch>
            <a:fillRect/>
          </a:stretch>
        </p:blipFill>
        <p:spPr bwMode="auto">
          <a:xfrm>
            <a:off x="2286000" y="1981200"/>
            <a:ext cx="3505200" cy="2453640"/>
          </a:xfrm>
          <a:prstGeom prst="rect">
            <a:avLst/>
          </a:prstGeom>
          <a:noFill/>
          <a:ln w="9525">
            <a:noFill/>
            <a:miter lim="800000"/>
            <a:headEnd/>
            <a:tailEnd/>
          </a:ln>
        </p:spPr>
      </p:pic>
      <p:pic>
        <p:nvPicPr>
          <p:cNvPr id="62467" name="Picture 3"/>
          <p:cNvPicPr>
            <a:picLocks noChangeAspect="1" noChangeArrowheads="1"/>
          </p:cNvPicPr>
          <p:nvPr/>
        </p:nvPicPr>
        <p:blipFill>
          <a:blip r:embed="rId3" cstate="print"/>
          <a:srcRect/>
          <a:stretch>
            <a:fillRect/>
          </a:stretch>
        </p:blipFill>
        <p:spPr bwMode="auto">
          <a:xfrm>
            <a:off x="5943600" y="1981200"/>
            <a:ext cx="3124200" cy="2474366"/>
          </a:xfrm>
          <a:prstGeom prst="rect">
            <a:avLst/>
          </a:prstGeom>
          <a:noFill/>
          <a:ln w="9525">
            <a:noFill/>
            <a:miter lim="800000"/>
            <a:headEnd/>
            <a:tailEnd/>
          </a:ln>
        </p:spPr>
      </p:pic>
      <p:pic>
        <p:nvPicPr>
          <p:cNvPr id="62468" name="Picture 4"/>
          <p:cNvPicPr>
            <a:picLocks noChangeAspect="1" noChangeArrowheads="1"/>
          </p:cNvPicPr>
          <p:nvPr/>
        </p:nvPicPr>
        <p:blipFill>
          <a:blip r:embed="rId4" cstate="print"/>
          <a:srcRect r="39844"/>
          <a:stretch>
            <a:fillRect/>
          </a:stretch>
        </p:blipFill>
        <p:spPr bwMode="auto">
          <a:xfrm>
            <a:off x="177800" y="1981200"/>
            <a:ext cx="1955800" cy="2438400"/>
          </a:xfrm>
          <a:prstGeom prst="rect">
            <a:avLst/>
          </a:prstGeom>
          <a:noFill/>
          <a:ln w="9525">
            <a:noFill/>
            <a:miter lim="800000"/>
            <a:headEnd/>
            <a:tailEnd/>
          </a:ln>
        </p:spPr>
      </p:pic>
      <p:pic>
        <p:nvPicPr>
          <p:cNvPr id="62469" name="Picture 5"/>
          <p:cNvPicPr>
            <a:picLocks noChangeAspect="1" noChangeArrowheads="1"/>
          </p:cNvPicPr>
          <p:nvPr/>
        </p:nvPicPr>
        <p:blipFill>
          <a:blip r:embed="rId5" cstate="print"/>
          <a:srcRect/>
          <a:stretch>
            <a:fillRect/>
          </a:stretch>
        </p:blipFill>
        <p:spPr bwMode="auto">
          <a:xfrm>
            <a:off x="2971800" y="4546876"/>
            <a:ext cx="2743200" cy="2149200"/>
          </a:xfrm>
          <a:prstGeom prst="rect">
            <a:avLst/>
          </a:prstGeom>
          <a:noFill/>
          <a:ln w="9525">
            <a:noFill/>
            <a:miter lim="800000"/>
            <a:headEnd/>
            <a:tailEnd/>
          </a:ln>
        </p:spPr>
      </p:pic>
      <p:pic>
        <p:nvPicPr>
          <p:cNvPr id="62470" name="Picture 6"/>
          <p:cNvPicPr>
            <a:picLocks noChangeAspect="1" noChangeArrowheads="1"/>
          </p:cNvPicPr>
          <p:nvPr/>
        </p:nvPicPr>
        <p:blipFill>
          <a:blip r:embed="rId6" cstate="print"/>
          <a:srcRect/>
          <a:stretch>
            <a:fillRect/>
          </a:stretch>
        </p:blipFill>
        <p:spPr bwMode="auto">
          <a:xfrm>
            <a:off x="5867400" y="4543425"/>
            <a:ext cx="3124200" cy="2121853"/>
          </a:xfrm>
          <a:prstGeom prst="rect">
            <a:avLst/>
          </a:prstGeom>
          <a:noFill/>
          <a:ln w="9525">
            <a:noFill/>
            <a:miter lim="800000"/>
            <a:headEnd/>
            <a:tailEnd/>
          </a:ln>
        </p:spPr>
      </p:pic>
      <p:pic>
        <p:nvPicPr>
          <p:cNvPr id="62471" name="Picture 7"/>
          <p:cNvPicPr>
            <a:picLocks noChangeAspect="1" noChangeArrowheads="1"/>
          </p:cNvPicPr>
          <p:nvPr/>
        </p:nvPicPr>
        <p:blipFill>
          <a:blip r:embed="rId7" cstate="print"/>
          <a:srcRect/>
          <a:stretch>
            <a:fillRect/>
          </a:stretch>
        </p:blipFill>
        <p:spPr bwMode="auto">
          <a:xfrm>
            <a:off x="1371600" y="4495800"/>
            <a:ext cx="1552575" cy="2286000"/>
          </a:xfrm>
          <a:prstGeom prst="rect">
            <a:avLst/>
          </a:prstGeom>
          <a:noFill/>
          <a:ln w="9525">
            <a:noFill/>
            <a:miter lim="800000"/>
            <a:headEnd/>
            <a:tailEnd/>
          </a:ln>
        </p:spPr>
      </p:pic>
      <p:sp>
        <p:nvSpPr>
          <p:cNvPr id="9" name="TextBox 8"/>
          <p:cNvSpPr txBox="1"/>
          <p:nvPr/>
        </p:nvSpPr>
        <p:spPr>
          <a:xfrm>
            <a:off x="-76200" y="4572000"/>
            <a:ext cx="1491114" cy="2031325"/>
          </a:xfrm>
          <a:prstGeom prst="rect">
            <a:avLst/>
          </a:prstGeom>
          <a:noFill/>
        </p:spPr>
        <p:txBody>
          <a:bodyPr wrap="none" rtlCol="0">
            <a:spAutoFit/>
          </a:bodyPr>
          <a:lstStyle/>
          <a:p>
            <a:r>
              <a:rPr lang="en-US" dirty="0" smtClean="0"/>
              <a:t>1963</a:t>
            </a:r>
          </a:p>
          <a:p>
            <a:r>
              <a:rPr lang="en-US" dirty="0" smtClean="0"/>
              <a:t>Battle of</a:t>
            </a:r>
          </a:p>
          <a:p>
            <a:r>
              <a:rPr lang="en-US" dirty="0" smtClean="0"/>
              <a:t>Birmingham</a:t>
            </a:r>
          </a:p>
          <a:p>
            <a:endParaRPr lang="en-US" dirty="0" smtClean="0"/>
          </a:p>
          <a:p>
            <a:r>
              <a:rPr lang="en-US" dirty="0" smtClean="0"/>
              <a:t>1962</a:t>
            </a:r>
          </a:p>
          <a:p>
            <a:r>
              <a:rPr lang="en-US" dirty="0" smtClean="0"/>
              <a:t>Murder of </a:t>
            </a:r>
          </a:p>
          <a:p>
            <a:r>
              <a:rPr lang="en-US" dirty="0" smtClean="0"/>
              <a:t>Ronald Stokes</a:t>
            </a:r>
            <a:endParaRPr lang="en-US" dirty="0"/>
          </a:p>
        </p:txBody>
      </p:sp>
    </p:spTree>
    <p:extLst>
      <p:ext uri="{BB962C8B-B14F-4D97-AF65-F5344CB8AC3E}">
        <p14:creationId xmlns:p14="http://schemas.microsoft.com/office/powerpoint/2010/main" val="555076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1314</Words>
  <Application>Microsoft Office PowerPoint</Application>
  <PresentationFormat>On-screen Show (4:3)</PresentationFormat>
  <Paragraphs>144</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mcworter</dc:creator>
  <cp:lastModifiedBy>mcworter</cp:lastModifiedBy>
  <cp:revision>6</cp:revision>
  <cp:lastPrinted>2012-10-22T20:15:57Z</cp:lastPrinted>
  <dcterms:created xsi:type="dcterms:W3CDTF">2012-10-22T19:26:17Z</dcterms:created>
  <dcterms:modified xsi:type="dcterms:W3CDTF">2012-10-22T20:18:38Z</dcterms:modified>
</cp:coreProperties>
</file>